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handoutMasterIdLst>
    <p:handoutMasterId r:id="rId45"/>
  </p:handoutMasterIdLst>
  <p:sldIdLst>
    <p:sldId id="256" r:id="rId2"/>
    <p:sldId id="305" r:id="rId3"/>
    <p:sldId id="258" r:id="rId4"/>
    <p:sldId id="259" r:id="rId5"/>
    <p:sldId id="289" r:id="rId6"/>
    <p:sldId id="302" r:id="rId7"/>
    <p:sldId id="262" r:id="rId8"/>
    <p:sldId id="260" r:id="rId9"/>
    <p:sldId id="266" r:id="rId10"/>
    <p:sldId id="277" r:id="rId11"/>
    <p:sldId id="278" r:id="rId12"/>
    <p:sldId id="279" r:id="rId13"/>
    <p:sldId id="307" r:id="rId14"/>
    <p:sldId id="308" r:id="rId15"/>
    <p:sldId id="263" r:id="rId16"/>
    <p:sldId id="271" r:id="rId17"/>
    <p:sldId id="268" r:id="rId18"/>
    <p:sldId id="270" r:id="rId19"/>
    <p:sldId id="265" r:id="rId20"/>
    <p:sldId id="273" r:id="rId21"/>
    <p:sldId id="275" r:id="rId22"/>
    <p:sldId id="274" r:id="rId23"/>
    <p:sldId id="286" r:id="rId24"/>
    <p:sldId id="280" r:id="rId25"/>
    <p:sldId id="285" r:id="rId26"/>
    <p:sldId id="281" r:id="rId27"/>
    <p:sldId id="304" r:id="rId28"/>
    <p:sldId id="272" r:id="rId29"/>
    <p:sldId id="282" r:id="rId30"/>
    <p:sldId id="284" r:id="rId31"/>
    <p:sldId id="288" r:id="rId32"/>
    <p:sldId id="291" r:id="rId33"/>
    <p:sldId id="292" r:id="rId34"/>
    <p:sldId id="294" r:id="rId35"/>
    <p:sldId id="293" r:id="rId36"/>
    <p:sldId id="295" r:id="rId37"/>
    <p:sldId id="296" r:id="rId38"/>
    <p:sldId id="297" r:id="rId39"/>
    <p:sldId id="298" r:id="rId40"/>
    <p:sldId id="300" r:id="rId41"/>
    <p:sldId id="306" r:id="rId42"/>
    <p:sldId id="303" r:id="rId43"/>
    <p:sldId id="29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581" autoAdjust="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0196DD-2C21-4D31-8366-A534A762C6B2}" type="datetimeFigureOut">
              <a:rPr lang="en-US" smtClean="0"/>
              <a:pPr/>
              <a:t>1/28/2014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60BD68-75FA-4FC7-8E45-4FCC9FDCAC3C}" type="slidenum">
              <a:rPr lang="en-US" smtClean="0"/>
              <a:pPr/>
              <a:t>‹#›</a:t>
            </a:fld>
            <a:endParaRPr lang="en-US"/>
          </a:p>
        </p:txBody>
      </p:sp>
    </p:spTree>
    <p:extLst>
      <p:ext uri="{BB962C8B-B14F-4D97-AF65-F5344CB8AC3E}">
        <p14:creationId xmlns:p14="http://schemas.microsoft.com/office/powerpoint/2010/main" val="2579872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332A96-FEDA-47FC-8529-D4D9687D444B}"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F3433-6D0B-4995-8E5C-14E84BFB3E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32A96-FEDA-47FC-8529-D4D9687D444B}"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F3433-6D0B-4995-8E5C-14E84BFB3E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32A96-FEDA-47FC-8529-D4D9687D444B}"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F3433-6D0B-4995-8E5C-14E84BFB3E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332A96-FEDA-47FC-8529-D4D9687D444B}"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F3433-6D0B-4995-8E5C-14E84BFB3E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332A96-FEDA-47FC-8529-D4D9687D444B}" type="datetimeFigureOut">
              <a:rPr lang="en-US" smtClean="0"/>
              <a:pPr/>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F3433-6D0B-4995-8E5C-14E84BFB3E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332A96-FEDA-47FC-8529-D4D9687D444B}"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F3433-6D0B-4995-8E5C-14E84BFB3E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332A96-FEDA-47FC-8529-D4D9687D444B}" type="datetimeFigureOut">
              <a:rPr lang="en-US" smtClean="0"/>
              <a:pPr/>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F3433-6D0B-4995-8E5C-14E84BFB3E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332A96-FEDA-47FC-8529-D4D9687D444B}" type="datetimeFigureOut">
              <a:rPr lang="en-US" smtClean="0"/>
              <a:pPr/>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F3433-6D0B-4995-8E5C-14E84BFB3E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332A96-FEDA-47FC-8529-D4D9687D444B}" type="datetimeFigureOut">
              <a:rPr lang="en-US" smtClean="0"/>
              <a:pPr/>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F3433-6D0B-4995-8E5C-14E84BFB3E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332A96-FEDA-47FC-8529-D4D9687D444B}" type="datetimeFigureOut">
              <a:rPr lang="en-US" smtClean="0"/>
              <a:pPr/>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F3433-6D0B-4995-8E5C-14E84BFB3EDA}"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8332A96-FEDA-47FC-8529-D4D9687D444B}" type="datetimeFigureOut">
              <a:rPr lang="en-US" smtClean="0"/>
              <a:pPr/>
              <a:t>1/28/2014</a:t>
            </a:fld>
            <a:endParaRPr lang="en-US"/>
          </a:p>
        </p:txBody>
      </p:sp>
      <p:sp>
        <p:nvSpPr>
          <p:cNvPr id="9" name="Slide Number Placeholder 8"/>
          <p:cNvSpPr>
            <a:spLocks noGrp="1"/>
          </p:cNvSpPr>
          <p:nvPr>
            <p:ph type="sldNum" sz="quarter" idx="11"/>
          </p:nvPr>
        </p:nvSpPr>
        <p:spPr/>
        <p:txBody>
          <a:bodyPr/>
          <a:lstStyle/>
          <a:p>
            <a:fld id="{6D0F3433-6D0B-4995-8E5C-14E84BFB3ED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D0F3433-6D0B-4995-8E5C-14E84BFB3EDA}"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8332A96-FEDA-47FC-8529-D4D9687D444B}" type="datetimeFigureOut">
              <a:rPr lang="en-US" smtClean="0"/>
              <a:pPr/>
              <a:t>1/28/2014</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emf"/><Relationship Id="rId4" Type="http://schemas.openxmlformats.org/officeDocument/2006/relationships/package" Target="../embeddings/Microsoft_Word_Document2.docx"/></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package" Target="../embeddings/Microsoft_Word_Document3.docx"/></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chris.stclergy@cccs.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ABCs OF </a:t>
            </a:r>
            <a:r>
              <a:rPr lang="en-US" dirty="0"/>
              <a:t>P</a:t>
            </a:r>
            <a:r>
              <a:rPr lang="en-US" dirty="0" smtClean="0"/>
              <a:t>URCHASING</a:t>
            </a:r>
            <a:endParaRPr lang="en-US" dirty="0"/>
          </a:p>
        </p:txBody>
      </p:sp>
      <p:sp>
        <p:nvSpPr>
          <p:cNvPr id="3" name="Subtitle 2"/>
          <p:cNvSpPr>
            <a:spLocks noGrp="1"/>
          </p:cNvSpPr>
          <p:nvPr>
            <p:ph type="subTitle" idx="1"/>
          </p:nvPr>
        </p:nvSpPr>
        <p:spPr/>
        <p:txBody>
          <a:bodyPr/>
          <a:lstStyle/>
          <a:p>
            <a:r>
              <a:rPr lang="en-US" dirty="0" smtClean="0"/>
              <a:t>The CCCS Purchasing Process</a:t>
            </a:r>
            <a:endParaRPr lang="en-US" dirty="0"/>
          </a:p>
        </p:txBody>
      </p:sp>
      <p:sp>
        <p:nvSpPr>
          <p:cNvPr id="4" name="TextBox 3"/>
          <p:cNvSpPr txBox="1"/>
          <p:nvPr/>
        </p:nvSpPr>
        <p:spPr>
          <a:xfrm>
            <a:off x="533400" y="5867400"/>
            <a:ext cx="2819400" cy="369332"/>
          </a:xfrm>
          <a:prstGeom prst="rect">
            <a:avLst/>
          </a:prstGeom>
          <a:noFill/>
        </p:spPr>
        <p:txBody>
          <a:bodyPr wrap="square" rtlCol="0">
            <a:spAutoFit/>
          </a:bodyPr>
          <a:lstStyle/>
          <a:p>
            <a:r>
              <a:rPr lang="en-US" dirty="0" smtClean="0"/>
              <a:t>January 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Independent Contractor or Employee</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u="sng" dirty="0" smtClean="0"/>
              <a:t>Independent Contractors</a:t>
            </a:r>
          </a:p>
          <a:p>
            <a:r>
              <a:rPr lang="en-US" dirty="0" smtClean="0"/>
              <a:t>CCCS does not direct or control </a:t>
            </a:r>
            <a:r>
              <a:rPr lang="en-US" u="sng" dirty="0" smtClean="0"/>
              <a:t>how</a:t>
            </a:r>
            <a:r>
              <a:rPr lang="en-US" dirty="0" smtClean="0"/>
              <a:t> work is done.  </a:t>
            </a:r>
          </a:p>
          <a:p>
            <a:r>
              <a:rPr lang="en-US" dirty="0" smtClean="0"/>
              <a:t>Operate under a business name.</a:t>
            </a:r>
          </a:p>
          <a:p>
            <a:r>
              <a:rPr lang="en-US" dirty="0" smtClean="0"/>
              <a:t>Invoice for work done - Paid on a fixed or contract basis.</a:t>
            </a:r>
          </a:p>
          <a:p>
            <a:r>
              <a:rPr lang="en-US" dirty="0" smtClean="0"/>
              <a:t>Have more than one client.</a:t>
            </a:r>
          </a:p>
          <a:p>
            <a:r>
              <a:rPr lang="en-US" dirty="0" smtClean="0"/>
              <a:t>Control the business aspects of their business</a:t>
            </a:r>
          </a:p>
          <a:p>
            <a:pPr lvl="1"/>
            <a:r>
              <a:rPr lang="en-US" dirty="0" smtClean="0"/>
              <a:t>Have their own tools and sets their own hours (CCCS does not provide telephone or computer)</a:t>
            </a:r>
          </a:p>
          <a:p>
            <a:pPr lvl="1"/>
            <a:r>
              <a:rPr lang="en-US" dirty="0" smtClean="0"/>
              <a:t>Keep their own business records</a:t>
            </a:r>
          </a:p>
          <a:p>
            <a:pPr lvl="1"/>
            <a:r>
              <a:rPr lang="en-US" dirty="0" smtClean="0"/>
              <a:t>Supply their own supplies and services</a:t>
            </a:r>
          </a:p>
          <a:p>
            <a:pPr lvl="1"/>
            <a:r>
              <a:rPr lang="en-US" dirty="0" smtClean="0"/>
              <a:t>Pay their own expenses</a:t>
            </a:r>
          </a:p>
          <a:p>
            <a:pPr lvl="1"/>
            <a:r>
              <a:rPr lang="en-US" dirty="0" smtClean="0"/>
              <a:t>Provide their own workers comp and unemployment insurance</a:t>
            </a:r>
          </a:p>
          <a:p>
            <a:pPr lvl="1"/>
            <a:r>
              <a:rPr lang="en-US" dirty="0" smtClean="0"/>
              <a:t>May realize a profit or incur a loss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former CCCS staff?</a:t>
            </a:r>
            <a:endParaRPr lang="en-US" dirty="0"/>
          </a:p>
        </p:txBody>
      </p:sp>
      <p:sp>
        <p:nvSpPr>
          <p:cNvPr id="3" name="Content Placeholder 2"/>
          <p:cNvSpPr>
            <a:spLocks noGrp="1"/>
          </p:cNvSpPr>
          <p:nvPr>
            <p:ph idx="1"/>
          </p:nvPr>
        </p:nvSpPr>
        <p:spPr/>
        <p:txBody>
          <a:bodyPr/>
          <a:lstStyle/>
          <a:p>
            <a:r>
              <a:rPr lang="en-US" dirty="0" smtClean="0"/>
              <a:t>RETIREES</a:t>
            </a:r>
          </a:p>
          <a:p>
            <a:pPr lvl="1"/>
            <a:r>
              <a:rPr lang="en-US" dirty="0" smtClean="0"/>
              <a:t>Are the duties the same or similar to the duties carried out prior to retirement?</a:t>
            </a:r>
          </a:p>
          <a:p>
            <a:pPr lvl="1"/>
            <a:r>
              <a:rPr lang="en-US" dirty="0" smtClean="0"/>
              <a:t>Are they within </a:t>
            </a:r>
            <a:r>
              <a:rPr lang="en-US" dirty="0"/>
              <a:t>6</a:t>
            </a:r>
            <a:r>
              <a:rPr lang="en-US" dirty="0" smtClean="0"/>
              <a:t> </a:t>
            </a:r>
            <a:r>
              <a:rPr lang="en-US" dirty="0" smtClean="0"/>
              <a:t>months of the date of retirement?</a:t>
            </a:r>
          </a:p>
          <a:p>
            <a:pPr lvl="1">
              <a:buNone/>
            </a:pPr>
            <a:r>
              <a:rPr lang="en-US" dirty="0" smtClean="0"/>
              <a:t>If yes to either of these questions they are an</a:t>
            </a:r>
          </a:p>
          <a:p>
            <a:pPr lvl="1">
              <a:buNone/>
            </a:pPr>
            <a:r>
              <a:rPr lang="en-US" dirty="0" smtClean="0"/>
              <a:t>employee and must be put in </a:t>
            </a:r>
            <a:r>
              <a:rPr lang="en-US" smtClean="0"/>
              <a:t>a </a:t>
            </a:r>
            <a:r>
              <a:rPr lang="en-US" smtClean="0"/>
              <a:t>9 </a:t>
            </a:r>
            <a:r>
              <a:rPr lang="en-US" dirty="0" smtClean="0"/>
              <a:t>month temp or</a:t>
            </a:r>
          </a:p>
          <a:p>
            <a:pPr lvl="1">
              <a:buNone/>
            </a:pPr>
            <a:r>
              <a:rPr lang="en-US" dirty="0" smtClean="0"/>
              <a:t>part-time permanent position!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I want to hire college staff/faculty for a small project?</a:t>
            </a:r>
            <a:endParaRPr lang="en-US" dirty="0"/>
          </a:p>
        </p:txBody>
      </p:sp>
      <p:sp>
        <p:nvSpPr>
          <p:cNvPr id="3" name="Content Placeholder 2"/>
          <p:cNvSpPr>
            <a:spLocks noGrp="1"/>
          </p:cNvSpPr>
          <p:nvPr>
            <p:ph idx="1"/>
          </p:nvPr>
        </p:nvSpPr>
        <p:spPr/>
        <p:txBody>
          <a:bodyPr/>
          <a:lstStyle/>
          <a:p>
            <a:r>
              <a:rPr lang="en-US" dirty="0" smtClean="0"/>
              <a:t>CCCS College Employee</a:t>
            </a:r>
          </a:p>
          <a:p>
            <a:pPr lvl="1"/>
            <a:r>
              <a:rPr lang="en-US" dirty="0" smtClean="0"/>
              <a:t>Permanent employee or temporary adjunct?</a:t>
            </a:r>
          </a:p>
          <a:p>
            <a:pPr lvl="1"/>
            <a:r>
              <a:rPr lang="en-US" dirty="0" smtClean="0"/>
              <a:t>Performing same or similar duties?</a:t>
            </a:r>
          </a:p>
          <a:p>
            <a:pPr lvl="1"/>
            <a:r>
              <a:rPr lang="en-US" dirty="0" smtClean="0"/>
              <a:t>Prior college or system employee (duties, length of separation)?</a:t>
            </a:r>
          </a:p>
          <a:p>
            <a:pPr lvl="1"/>
            <a:endParaRPr lang="en-US" dirty="0" smtClean="0"/>
          </a:p>
          <a:p>
            <a:pPr lvl="1">
              <a:buNone/>
            </a:pPr>
            <a:r>
              <a:rPr lang="en-US" dirty="0" smtClean="0"/>
              <a:t>Probably an employee and if currently employed an</a:t>
            </a:r>
          </a:p>
          <a:p>
            <a:pPr lvl="1">
              <a:buNone/>
            </a:pPr>
            <a:r>
              <a:rPr lang="en-US" dirty="0" smtClean="0"/>
              <a:t>MOU is required.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 Not Need</a:t>
            </a:r>
            <a:br>
              <a:rPr lang="en-US" dirty="0" smtClean="0"/>
            </a:br>
            <a:r>
              <a:rPr lang="en-US" dirty="0" err="1" smtClean="0"/>
              <a:t>Mou</a:t>
            </a:r>
            <a:r>
              <a:rPr lang="en-US" dirty="0" smtClean="0"/>
              <a:t>:</a:t>
            </a:r>
            <a:endParaRPr lang="en-US" dirty="0"/>
          </a:p>
        </p:txBody>
      </p:sp>
      <p:sp>
        <p:nvSpPr>
          <p:cNvPr id="4" name="Rectangle 5"/>
          <p:cNvSpPr txBox="1">
            <a:spLocks noChangeArrowheads="1"/>
          </p:cNvSpPr>
          <p:nvPr/>
        </p:nvSpPr>
        <p:spPr>
          <a:xfrm>
            <a:off x="457200" y="1600200"/>
            <a:ext cx="7620000" cy="4800600"/>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buFont typeface="Arial" pitchFamily="34" charset="0"/>
              <a:buNone/>
            </a:pPr>
            <a:endParaRPr lang="en-US" smtClean="0"/>
          </a:p>
          <a:p>
            <a:pPr>
              <a:buFont typeface="Arial" pitchFamily="34" charset="0"/>
              <a:buNone/>
            </a:pPr>
            <a:endParaRPr lang="en-US" smtClean="0"/>
          </a:p>
          <a:p>
            <a:pPr>
              <a:buFont typeface="Arial" pitchFamily="34" charset="0"/>
              <a:buNone/>
            </a:pPr>
            <a:endParaRPr lang="en-US" smtClean="0"/>
          </a:p>
          <a:p>
            <a:pPr>
              <a:buFont typeface="Arial" pitchFamily="34" charset="0"/>
              <a:buNone/>
            </a:pPr>
            <a:endParaRPr lang="en-US" dirty="0" smtClean="0"/>
          </a:p>
        </p:txBody>
      </p:sp>
      <p:pic>
        <p:nvPicPr>
          <p:cNvPr id="317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926976"/>
            <a:ext cx="7620000" cy="414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7" name="Group 15" descr="Puzzle Piece"/>
          <p:cNvGrpSpPr>
            <a:grpSpLocks noChangeAspect="1"/>
          </p:cNvGrpSpPr>
          <p:nvPr/>
        </p:nvGrpSpPr>
        <p:grpSpPr bwMode="auto">
          <a:xfrm>
            <a:off x="701964" y="257124"/>
            <a:ext cx="1066800" cy="1343076"/>
            <a:chOff x="2907" y="1560"/>
            <a:chExt cx="827" cy="958"/>
          </a:xfrm>
        </p:grpSpPr>
        <p:sp>
          <p:nvSpPr>
            <p:cNvPr id="8" name="Puzzle3"/>
            <p:cNvSpPr>
              <a:spLocks noEditPoints="1" noChangeArrowheads="1"/>
            </p:cNvSpPr>
            <p:nvPr/>
          </p:nvSpPr>
          <p:spPr bwMode="auto">
            <a:xfrm>
              <a:off x="2954" y="1560"/>
              <a:ext cx="705" cy="958"/>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CC99">
                <a:alpha val="75000"/>
              </a:srgbClr>
            </a:solidFill>
            <a:ln w="15875">
              <a:solidFill>
                <a:schemeClr val="bg2"/>
              </a:solidFill>
              <a:miter lim="800000"/>
              <a:headEnd/>
              <a:tailEnd/>
            </a:ln>
          </p:spPr>
          <p:txBody>
            <a:bodyPr/>
            <a:lstStyle/>
            <a:p>
              <a:pPr eaLnBrk="0" hangingPunct="0"/>
              <a:endParaRPr lang="en-US" sz="1600" b="1">
                <a:solidFill>
                  <a:srgbClr val="284C6A"/>
                </a:solidFill>
                <a:latin typeface="Verdana" pitchFamily="34" charset="0"/>
              </a:endParaRPr>
            </a:p>
          </p:txBody>
        </p:sp>
        <p:sp>
          <p:nvSpPr>
            <p:cNvPr id="9" name="Text Box 17"/>
            <p:cNvSpPr txBox="1">
              <a:spLocks noChangeArrowheads="1"/>
            </p:cNvSpPr>
            <p:nvPr/>
          </p:nvSpPr>
          <p:spPr bwMode="blackWhite">
            <a:xfrm>
              <a:off x="2907" y="1874"/>
              <a:ext cx="827" cy="146"/>
            </a:xfrm>
            <a:prstGeom prst="rect">
              <a:avLst/>
            </a:prstGeom>
            <a:noFill/>
            <a:ln w="9525" algn="ctr">
              <a:noFill/>
              <a:miter lim="800000"/>
              <a:headEnd/>
              <a:tailEnd/>
            </a:ln>
            <a:effectLst/>
          </p:spPr>
          <p:txBody>
            <a:bodyPr wrap="square">
              <a:spAutoFit/>
              <a:flatTx/>
            </a:bodyPr>
            <a:lstStyle/>
            <a:p>
              <a:pPr algn="ctr" eaLnBrk="0" hangingPunct="0">
                <a:spcBef>
                  <a:spcPct val="50000"/>
                </a:spcBef>
              </a:pPr>
              <a:r>
                <a:rPr lang="en-US" sz="1200" b="1" dirty="0" smtClean="0">
                  <a:solidFill>
                    <a:srgbClr val="284C6A"/>
                  </a:solidFill>
                  <a:latin typeface="Verdana" pitchFamily="34" charset="0"/>
                </a:rPr>
                <a:t>People</a:t>
              </a:r>
              <a:endParaRPr lang="en-US" sz="1200" b="1" dirty="0">
                <a:solidFill>
                  <a:srgbClr val="284C6A"/>
                </a:solidFill>
                <a:latin typeface="Verdana" pitchFamily="34" charset="0"/>
              </a:endParaRPr>
            </a:p>
          </p:txBody>
        </p:sp>
      </p:grpSp>
      <p:grpSp>
        <p:nvGrpSpPr>
          <p:cNvPr id="10" name="Group 21" descr="Puzzle Piece"/>
          <p:cNvGrpSpPr>
            <a:grpSpLocks noChangeAspect="1"/>
          </p:cNvGrpSpPr>
          <p:nvPr/>
        </p:nvGrpSpPr>
        <p:grpSpPr bwMode="auto">
          <a:xfrm>
            <a:off x="6400800" y="428676"/>
            <a:ext cx="1491283" cy="914400"/>
            <a:chOff x="3372" y="1850"/>
            <a:chExt cx="1139" cy="664"/>
          </a:xfrm>
        </p:grpSpPr>
        <p:sp>
          <p:nvSpPr>
            <p:cNvPr id="11" name="Puzzle1"/>
            <p:cNvSpPr>
              <a:spLocks noEditPoints="1" noChangeArrowheads="1"/>
            </p:cNvSpPr>
            <p:nvPr/>
          </p:nvSpPr>
          <p:spPr bwMode="auto">
            <a:xfrm>
              <a:off x="3372" y="1850"/>
              <a:ext cx="1139" cy="664"/>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E1E4D1"/>
            </a:solidFill>
            <a:ln w="15875">
              <a:solidFill>
                <a:srgbClr val="808080"/>
              </a:solidFill>
              <a:miter lim="800000"/>
              <a:headEnd/>
              <a:tailEnd/>
            </a:ln>
          </p:spPr>
          <p:txBody>
            <a:bodyPr/>
            <a:lstStyle/>
            <a:p>
              <a:pPr algn="ctr" eaLnBrk="0" hangingPunct="0"/>
              <a:r>
                <a:rPr lang="en-US" sz="1600" b="1">
                  <a:solidFill>
                    <a:srgbClr val="284C6A"/>
                  </a:solidFill>
                  <a:latin typeface="Verdana" pitchFamily="34" charset="0"/>
                </a:rPr>
                <a:t> </a:t>
              </a:r>
            </a:p>
          </p:txBody>
        </p:sp>
        <p:sp>
          <p:nvSpPr>
            <p:cNvPr id="12" name="Text Box 23"/>
            <p:cNvSpPr txBox="1">
              <a:spLocks noChangeArrowheads="1"/>
            </p:cNvSpPr>
            <p:nvPr/>
          </p:nvSpPr>
          <p:spPr bwMode="blackWhite">
            <a:xfrm>
              <a:off x="3547" y="2071"/>
              <a:ext cx="913" cy="201"/>
            </a:xfrm>
            <a:prstGeom prst="rect">
              <a:avLst/>
            </a:prstGeom>
            <a:noFill/>
            <a:ln w="9525" algn="ctr">
              <a:noFill/>
              <a:miter lim="800000"/>
              <a:headEnd/>
              <a:tailEnd/>
            </a:ln>
            <a:effectLst/>
          </p:spPr>
          <p:txBody>
            <a:bodyPr wrap="square">
              <a:spAutoFit/>
              <a:flatTx/>
            </a:bodyPr>
            <a:lstStyle/>
            <a:p>
              <a:pPr algn="ctr" eaLnBrk="0" hangingPunct="0">
                <a:spcBef>
                  <a:spcPct val="50000"/>
                </a:spcBef>
              </a:pPr>
              <a:r>
                <a:rPr lang="en-US" sz="1200" b="1" dirty="0" smtClean="0">
                  <a:solidFill>
                    <a:srgbClr val="284C6A"/>
                  </a:solidFill>
                  <a:latin typeface="Verdana" pitchFamily="34" charset="0"/>
                </a:rPr>
                <a:t>Agreement</a:t>
              </a:r>
              <a:endParaRPr lang="en-US" sz="1200" b="1" dirty="0">
                <a:solidFill>
                  <a:srgbClr val="284C6A"/>
                </a:solidFill>
                <a:latin typeface="Verdana" pitchFamily="34" charset="0"/>
              </a:endParaRPr>
            </a:p>
          </p:txBody>
        </p:sp>
      </p:grpSp>
    </p:spTree>
    <p:extLst>
      <p:ext uri="{BB962C8B-B14F-4D97-AF65-F5344CB8AC3E}">
        <p14:creationId xmlns:p14="http://schemas.microsoft.com/office/powerpoint/2010/main" val="1196003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to Use</a:t>
            </a:r>
            <a:endParaRPr lang="en-US" dirty="0"/>
          </a:p>
        </p:txBody>
      </p:sp>
      <p:sp>
        <p:nvSpPr>
          <p:cNvPr id="3" name="Content Placeholder 2"/>
          <p:cNvSpPr>
            <a:spLocks noGrp="1"/>
          </p:cNvSpPr>
          <p:nvPr>
            <p:ph idx="1"/>
          </p:nvPr>
        </p:nvSpPr>
        <p:spPr>
          <a:xfrm>
            <a:off x="457200" y="5105400"/>
            <a:ext cx="7620000" cy="990600"/>
          </a:xfrm>
        </p:spPr>
        <p:txBody>
          <a:bodyPr/>
          <a:lstStyle/>
          <a:p>
            <a:r>
              <a:rPr lang="en-US" sz="2400" dirty="0"/>
              <a:t>If project/work is to be completed over multiple fiscal years – complete separate MOU for each fiscal year</a:t>
            </a:r>
          </a:p>
          <a:p>
            <a:endParaRPr lang="en-US" dirty="0"/>
          </a:p>
        </p:txBody>
      </p:sp>
      <p:grpSp>
        <p:nvGrpSpPr>
          <p:cNvPr id="4" name="Group 21" descr="Puzzle Piece"/>
          <p:cNvGrpSpPr>
            <a:grpSpLocks noChangeAspect="1"/>
          </p:cNvGrpSpPr>
          <p:nvPr/>
        </p:nvGrpSpPr>
        <p:grpSpPr bwMode="auto">
          <a:xfrm>
            <a:off x="6400800" y="428676"/>
            <a:ext cx="1491283" cy="914400"/>
            <a:chOff x="3372" y="1850"/>
            <a:chExt cx="1139" cy="664"/>
          </a:xfrm>
        </p:grpSpPr>
        <p:sp>
          <p:nvSpPr>
            <p:cNvPr id="5" name="Puzzle1"/>
            <p:cNvSpPr>
              <a:spLocks noEditPoints="1" noChangeArrowheads="1"/>
            </p:cNvSpPr>
            <p:nvPr/>
          </p:nvSpPr>
          <p:spPr bwMode="auto">
            <a:xfrm>
              <a:off x="3372" y="1850"/>
              <a:ext cx="1139" cy="664"/>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E1E4D1"/>
            </a:solidFill>
            <a:ln w="15875">
              <a:solidFill>
                <a:srgbClr val="808080"/>
              </a:solidFill>
              <a:miter lim="800000"/>
              <a:headEnd/>
              <a:tailEnd/>
            </a:ln>
          </p:spPr>
          <p:txBody>
            <a:bodyPr/>
            <a:lstStyle/>
            <a:p>
              <a:pPr algn="ctr" eaLnBrk="0" hangingPunct="0"/>
              <a:r>
                <a:rPr lang="en-US" sz="1600" b="1">
                  <a:solidFill>
                    <a:srgbClr val="284C6A"/>
                  </a:solidFill>
                  <a:latin typeface="Verdana" pitchFamily="34" charset="0"/>
                </a:rPr>
                <a:t> </a:t>
              </a:r>
            </a:p>
          </p:txBody>
        </p:sp>
        <p:sp>
          <p:nvSpPr>
            <p:cNvPr id="6" name="Text Box 23"/>
            <p:cNvSpPr txBox="1">
              <a:spLocks noChangeArrowheads="1"/>
            </p:cNvSpPr>
            <p:nvPr/>
          </p:nvSpPr>
          <p:spPr bwMode="blackWhite">
            <a:xfrm>
              <a:off x="3547" y="2071"/>
              <a:ext cx="913" cy="201"/>
            </a:xfrm>
            <a:prstGeom prst="rect">
              <a:avLst/>
            </a:prstGeom>
            <a:noFill/>
            <a:ln w="9525" algn="ctr">
              <a:noFill/>
              <a:miter lim="800000"/>
              <a:headEnd/>
              <a:tailEnd/>
            </a:ln>
            <a:effectLst/>
          </p:spPr>
          <p:txBody>
            <a:bodyPr wrap="square">
              <a:spAutoFit/>
              <a:flatTx/>
            </a:bodyPr>
            <a:lstStyle/>
            <a:p>
              <a:pPr algn="ctr" eaLnBrk="0" hangingPunct="0">
                <a:spcBef>
                  <a:spcPct val="50000"/>
                </a:spcBef>
              </a:pPr>
              <a:r>
                <a:rPr lang="en-US" sz="1200" b="1" dirty="0" smtClean="0">
                  <a:solidFill>
                    <a:srgbClr val="284C6A"/>
                  </a:solidFill>
                  <a:latin typeface="Verdana" pitchFamily="34" charset="0"/>
                </a:rPr>
                <a:t>Agreement</a:t>
              </a:r>
              <a:endParaRPr lang="en-US" sz="1200" b="1" dirty="0">
                <a:solidFill>
                  <a:srgbClr val="284C6A"/>
                </a:solidFill>
                <a:latin typeface="Verdana" pitchFamily="34" charset="0"/>
              </a:endParaRPr>
            </a:p>
          </p:txBody>
        </p:sp>
      </p:grpSp>
      <p:grpSp>
        <p:nvGrpSpPr>
          <p:cNvPr id="7" name="Group 15" descr="Puzzle Piece"/>
          <p:cNvGrpSpPr>
            <a:grpSpLocks noChangeAspect="1"/>
          </p:cNvGrpSpPr>
          <p:nvPr/>
        </p:nvGrpSpPr>
        <p:grpSpPr bwMode="auto">
          <a:xfrm>
            <a:off x="727777" y="199878"/>
            <a:ext cx="1066800" cy="1343076"/>
            <a:chOff x="2907" y="1560"/>
            <a:chExt cx="827" cy="958"/>
          </a:xfrm>
        </p:grpSpPr>
        <p:sp>
          <p:nvSpPr>
            <p:cNvPr id="8" name="Puzzle3"/>
            <p:cNvSpPr>
              <a:spLocks noEditPoints="1" noChangeArrowheads="1"/>
            </p:cNvSpPr>
            <p:nvPr/>
          </p:nvSpPr>
          <p:spPr bwMode="auto">
            <a:xfrm>
              <a:off x="2954" y="1560"/>
              <a:ext cx="705" cy="958"/>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CC99">
                <a:alpha val="75000"/>
              </a:srgbClr>
            </a:solidFill>
            <a:ln w="15875">
              <a:solidFill>
                <a:schemeClr val="bg2"/>
              </a:solidFill>
              <a:miter lim="800000"/>
              <a:headEnd/>
              <a:tailEnd/>
            </a:ln>
          </p:spPr>
          <p:txBody>
            <a:bodyPr/>
            <a:lstStyle/>
            <a:p>
              <a:pPr eaLnBrk="0" hangingPunct="0"/>
              <a:endParaRPr lang="en-US" sz="1600" b="1">
                <a:solidFill>
                  <a:srgbClr val="284C6A"/>
                </a:solidFill>
                <a:latin typeface="Verdana" pitchFamily="34" charset="0"/>
              </a:endParaRPr>
            </a:p>
          </p:txBody>
        </p:sp>
        <p:sp>
          <p:nvSpPr>
            <p:cNvPr id="9" name="Text Box 17"/>
            <p:cNvSpPr txBox="1">
              <a:spLocks noChangeArrowheads="1"/>
            </p:cNvSpPr>
            <p:nvPr/>
          </p:nvSpPr>
          <p:spPr bwMode="blackWhite">
            <a:xfrm>
              <a:off x="2907" y="1874"/>
              <a:ext cx="827" cy="146"/>
            </a:xfrm>
            <a:prstGeom prst="rect">
              <a:avLst/>
            </a:prstGeom>
            <a:noFill/>
            <a:ln w="9525" algn="ctr">
              <a:noFill/>
              <a:miter lim="800000"/>
              <a:headEnd/>
              <a:tailEnd/>
            </a:ln>
            <a:effectLst/>
          </p:spPr>
          <p:txBody>
            <a:bodyPr wrap="square">
              <a:spAutoFit/>
              <a:flatTx/>
            </a:bodyPr>
            <a:lstStyle/>
            <a:p>
              <a:pPr algn="ctr" eaLnBrk="0" hangingPunct="0">
                <a:spcBef>
                  <a:spcPct val="50000"/>
                </a:spcBef>
              </a:pPr>
              <a:r>
                <a:rPr lang="en-US" sz="1200" b="1" dirty="0" smtClean="0">
                  <a:solidFill>
                    <a:srgbClr val="284C6A"/>
                  </a:solidFill>
                  <a:latin typeface="Verdana" pitchFamily="34" charset="0"/>
                </a:rPr>
                <a:t>People</a:t>
              </a:r>
              <a:endParaRPr lang="en-US" sz="1200" b="1" dirty="0">
                <a:solidFill>
                  <a:srgbClr val="284C6A"/>
                </a:solidFill>
                <a:latin typeface="Verdana" pitchFamily="34" charset="0"/>
              </a:endParaRPr>
            </a:p>
          </p:txBody>
        </p:sp>
      </p:grpSp>
      <p:pic>
        <p:nvPicPr>
          <p:cNvPr id="327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09" y="2317750"/>
            <a:ext cx="78486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1042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a price agreement?</a:t>
            </a:r>
            <a:endParaRPr lang="en-US" dirty="0"/>
          </a:p>
        </p:txBody>
      </p:sp>
      <p:sp>
        <p:nvSpPr>
          <p:cNvPr id="3" name="Content Placeholder 2"/>
          <p:cNvSpPr>
            <a:spLocks noGrp="1"/>
          </p:cNvSpPr>
          <p:nvPr>
            <p:ph idx="1"/>
          </p:nvPr>
        </p:nvSpPr>
        <p:spPr/>
        <p:txBody>
          <a:bodyPr>
            <a:normAutofit/>
          </a:bodyPr>
          <a:lstStyle/>
          <a:p>
            <a:r>
              <a:rPr lang="en-US" dirty="0" smtClean="0"/>
              <a:t>Office supplies, cleaning supplies, toner and ink cartridges:</a:t>
            </a:r>
          </a:p>
          <a:p>
            <a:pPr lvl="1"/>
            <a:r>
              <a:rPr lang="en-US" dirty="0" smtClean="0"/>
              <a:t>EON, Office Max, Sun Office Products, Source Office &amp; Technology, Beyond Technology</a:t>
            </a:r>
          </a:p>
          <a:p>
            <a:pPr lvl="1"/>
            <a:r>
              <a:rPr lang="en-US" dirty="0" smtClean="0"/>
              <a:t>MetroOffice Solutions </a:t>
            </a:r>
          </a:p>
          <a:p>
            <a:r>
              <a:rPr lang="en-US" dirty="0" smtClean="0"/>
              <a:t>computer software and hardware, temp services, small package delivery (UPS &amp; FedEx), drug &amp; alcohol testing</a:t>
            </a:r>
          </a:p>
          <a:p>
            <a:r>
              <a:rPr lang="en-US" dirty="0" smtClean="0"/>
              <a:t>Price agreements were solicited and so can be used for any purchase amount</a:t>
            </a:r>
          </a:p>
          <a:p>
            <a:r>
              <a:rPr lang="en-US" dirty="0" smtClean="0"/>
              <a:t>PO still required if over $5,000 in a year</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documents do I need?	</a:t>
            </a:r>
            <a:endParaRPr lang="en-US" dirty="0"/>
          </a:p>
        </p:txBody>
      </p:sp>
      <p:sp>
        <p:nvSpPr>
          <p:cNvPr id="3" name="Content Placeholder 2"/>
          <p:cNvSpPr>
            <a:spLocks noGrp="1"/>
          </p:cNvSpPr>
          <p:nvPr>
            <p:ph idx="1"/>
          </p:nvPr>
        </p:nvSpPr>
        <p:spPr/>
        <p:txBody>
          <a:bodyPr>
            <a:normAutofit/>
          </a:bodyPr>
          <a:lstStyle/>
          <a:p>
            <a:r>
              <a:rPr lang="en-US" dirty="0" smtClean="0"/>
              <a:t>Approval Request Form (ARF)</a:t>
            </a:r>
          </a:p>
          <a:p>
            <a:pPr lvl="1"/>
            <a:r>
              <a:rPr lang="en-US" dirty="0" smtClean="0"/>
              <a:t>Under $100 may be signed by Supervisor/VP only</a:t>
            </a:r>
          </a:p>
          <a:p>
            <a:pPr lvl="1"/>
            <a:r>
              <a:rPr lang="en-US" dirty="0" smtClean="0"/>
              <a:t>Over $100 - submit to Alice Duran for processing</a:t>
            </a:r>
          </a:p>
          <a:p>
            <a:pPr lvl="1"/>
            <a:r>
              <a:rPr lang="en-US" dirty="0" smtClean="0"/>
              <a:t>If revision is needed, make changes on a copy of the original, mark it as a revision, submit to Alice Duran</a:t>
            </a:r>
          </a:p>
          <a:p>
            <a:r>
              <a:rPr lang="en-US" dirty="0" smtClean="0"/>
              <a:t>Used for purchases involving travel, meeting expenses, and/or food</a:t>
            </a:r>
          </a:p>
          <a:p>
            <a:r>
              <a:rPr lang="en-US" dirty="0" smtClean="0"/>
              <a:t>Used for all registrations:  conferences, webinars, classes, workshops</a:t>
            </a:r>
          </a:p>
          <a:p>
            <a:r>
              <a:rPr lang="en-US" dirty="0" smtClean="0"/>
              <a:t>May be goods or services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289167463"/>
              </p:ext>
            </p:extLst>
          </p:nvPr>
        </p:nvGraphicFramePr>
        <p:xfrm>
          <a:off x="1981200" y="457200"/>
          <a:ext cx="5715000" cy="5943600"/>
        </p:xfrm>
        <a:graphic>
          <a:graphicData uri="http://schemas.openxmlformats.org/presentationml/2006/ole">
            <mc:AlternateContent xmlns:mc="http://schemas.openxmlformats.org/markup-compatibility/2006">
              <mc:Choice xmlns:v="urn:schemas-microsoft-com:vml" Requires="v">
                <p:oleObj spid="_x0000_s18456" name="Document" r:id="rId4" imgW="7341506" imgH="9516058" progId="Word.Document.12">
                  <p:embed/>
                </p:oleObj>
              </mc:Choice>
              <mc:Fallback>
                <p:oleObj name="Document" r:id="rId4" imgW="7341506" imgH="9516058" progId="Word.Document.12">
                  <p:embed/>
                  <p:pic>
                    <p:nvPicPr>
                      <p:cNvPr id="0" name=""/>
                      <p:cNvPicPr/>
                      <p:nvPr/>
                    </p:nvPicPr>
                    <p:blipFill>
                      <a:blip r:embed="rId5"/>
                      <a:stretch>
                        <a:fillRect/>
                      </a:stretch>
                    </p:blipFill>
                    <p:spPr>
                      <a:xfrm>
                        <a:off x="1981200" y="457200"/>
                        <a:ext cx="5715000" cy="5943600"/>
                      </a:xfrm>
                      <a:prstGeom prst="rect">
                        <a:avLst/>
                      </a:prstGeom>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1" y="914398"/>
          <a:ext cx="6096000" cy="5041576"/>
        </p:xfrm>
        <a:graphic>
          <a:graphicData uri="http://schemas.openxmlformats.org/drawingml/2006/table">
            <a:tbl>
              <a:tblPr/>
              <a:tblGrid>
                <a:gridCol w="1010580"/>
                <a:gridCol w="510293"/>
                <a:gridCol w="490282"/>
                <a:gridCol w="560322"/>
                <a:gridCol w="460264"/>
                <a:gridCol w="510293"/>
                <a:gridCol w="520299"/>
                <a:gridCol w="490282"/>
                <a:gridCol w="95584"/>
                <a:gridCol w="384692"/>
                <a:gridCol w="440252"/>
                <a:gridCol w="622857"/>
              </a:tblGrid>
              <a:tr h="221838">
                <a:tc gridSpan="12">
                  <a:txBody>
                    <a:bodyPr/>
                    <a:lstStyle/>
                    <a:p>
                      <a:pPr algn="ctr" fontAlgn="b"/>
                      <a:r>
                        <a:rPr lang="en-US" sz="1200" b="0" i="0" u="none" strike="noStrike">
                          <a:solidFill>
                            <a:srgbClr val="333399"/>
                          </a:solidFill>
                          <a:latin typeface="Broadway"/>
                        </a:rPr>
                        <a:t>Workshop/Conference/Travel Calculation Sheet</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4021">
                <a:tc gridSpan="1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7891">
                <a:tc>
                  <a:txBody>
                    <a:bodyPr/>
                    <a:lstStyle/>
                    <a:p>
                      <a:pPr algn="r" fontAlgn="b"/>
                      <a:r>
                        <a:rPr lang="en-US" sz="700" b="1" i="0" u="none" strike="noStrike">
                          <a:latin typeface="Arial"/>
                        </a:rPr>
                        <a:t>Meeting/Conf:</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11">
                  <a:txBody>
                    <a:bodyPr/>
                    <a:lstStyle/>
                    <a:p>
                      <a:pPr algn="l" fontAlgn="b"/>
                      <a:r>
                        <a:rPr lang="en-US" sz="700" b="0" i="0" u="none" strike="noStrike">
                          <a:latin typeface="Arial"/>
                        </a:rPr>
                        <a:t>NAEP National Conference</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a:txBody>
                    <a:bodyPr/>
                    <a:lstStyle/>
                    <a:p>
                      <a:pPr algn="r" fontAlgn="b"/>
                      <a:r>
                        <a:rPr lang="en-US" sz="700" b="1" i="0" u="none" strike="noStrike">
                          <a:latin typeface="Arial"/>
                        </a:rPr>
                        <a:t>Location:</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11">
                  <a:txBody>
                    <a:bodyPr/>
                    <a:lstStyle/>
                    <a:p>
                      <a:pPr algn="l" fontAlgn="b"/>
                      <a:r>
                        <a:rPr lang="en-US" sz="700" b="0" i="0" u="none" strike="noStrike">
                          <a:latin typeface="Arial"/>
                        </a:rPr>
                        <a:t>San Francisco</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a:txBody>
                    <a:bodyPr/>
                    <a:lstStyle/>
                    <a:p>
                      <a:pPr algn="r" fontAlgn="b"/>
                      <a:r>
                        <a:rPr lang="en-US" sz="700" b="1" i="0" u="none" strike="noStrike">
                          <a:latin typeface="Arial"/>
                        </a:rPr>
                        <a:t>Date:</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4">
                  <a:txBody>
                    <a:bodyPr/>
                    <a:lstStyle/>
                    <a:p>
                      <a:pPr algn="l" fontAlgn="b"/>
                      <a:r>
                        <a:rPr lang="en-US" sz="700" b="0" i="0" u="none" strike="noStrike">
                          <a:latin typeface="Arial"/>
                        </a:rPr>
                        <a:t>May 10-15, 2012</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pPr algn="l" fontAlgn="b"/>
                      <a:endParaRPr lang="en-US" sz="700" b="0" i="0" u="none" strike="noStrike">
                        <a:latin typeface="Arial"/>
                      </a:endParaRP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125708">
                <a:tc rowSpan="2" gridSpan="7">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gridSpan="2">
                  <a:txBody>
                    <a:bodyPr/>
                    <a:lstStyle/>
                    <a:p>
                      <a:pPr algn="ctr" fontAlgn="b"/>
                      <a:r>
                        <a:rPr lang="en-US" sz="500" b="0" i="0" u="none" strike="noStrike">
                          <a:solidFill>
                            <a:srgbClr val="333399"/>
                          </a:solidFill>
                          <a:latin typeface="Arial"/>
                        </a:rPr>
                        <a:t>Eff. 7/1/11</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pPr algn="l" fontAlgn="b"/>
                      <a:endParaRPr lang="en-US" sz="700" b="0" i="0" u="none" strike="noStrike">
                        <a:latin typeface="Arial"/>
                      </a:endParaRP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3">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rowSpan="2" hMerge="1">
                  <a:txBody>
                    <a:bodyPr/>
                    <a:lstStyle/>
                    <a:p>
                      <a:endParaRPr lang="en-US"/>
                    </a:p>
                  </a:txBody>
                  <a:tcPr/>
                </a:tc>
              </a:tr>
              <a:tr h="133102">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gridSpan="2">
                  <a:txBody>
                    <a:bodyPr/>
                    <a:lstStyle/>
                    <a:p>
                      <a:pPr algn="ctr" fontAlgn="b"/>
                      <a:r>
                        <a:rPr lang="en-US" sz="500" b="0" i="0" u="none" strike="noStrike">
                          <a:solidFill>
                            <a:srgbClr val="333399"/>
                          </a:solidFill>
                          <a:latin typeface="Arial"/>
                        </a:rPr>
                        <a:t>($.50 mile)</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r>
              <a:tr h="310572">
                <a:tc>
                  <a:txBody>
                    <a:bodyPr/>
                    <a:lstStyle/>
                    <a:p>
                      <a:pPr algn="ctr" fontAlgn="ctr"/>
                      <a:r>
                        <a:rPr lang="en-US" sz="700" b="1" i="0" u="none" strike="noStrike">
                          <a:latin typeface="Arial"/>
                        </a:rPr>
                        <a:t>Name</a:t>
                      </a:r>
                    </a:p>
                  </a:txBody>
                  <a:tcPr marL="6374" marR="6374" marT="637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333399"/>
                          </a:solidFill>
                          <a:latin typeface="Arial Rounded MT Bold"/>
                        </a:rPr>
                        <a:t>ORG CODE</a:t>
                      </a:r>
                    </a:p>
                  </a:txBody>
                  <a:tcPr marL="6374" marR="6374" marT="637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latin typeface="Arial"/>
                        </a:rPr>
                        <a:t>Air Fare</a:t>
                      </a:r>
                    </a:p>
                  </a:txBody>
                  <a:tcPr marL="6374" marR="6374" marT="637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latin typeface="Arial"/>
                        </a:rPr>
                        <a:t>Hotel</a:t>
                      </a:r>
                    </a:p>
                  </a:txBody>
                  <a:tcPr marL="6374" marR="6374" marT="6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latin typeface="Arial"/>
                        </a:rPr>
                        <a:t>Meals*</a:t>
                      </a:r>
                    </a:p>
                  </a:txBody>
                  <a:tcPr marL="6374" marR="6374" marT="6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latin typeface="Arial"/>
                        </a:rPr>
                        <a:t>Airport Parking</a:t>
                      </a:r>
                    </a:p>
                  </a:txBody>
                  <a:tcPr marL="6374" marR="6374" marT="6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latin typeface="Arial"/>
                        </a:rPr>
                        <a:t>Rental Car</a:t>
                      </a:r>
                    </a:p>
                  </a:txBody>
                  <a:tcPr marL="6374" marR="6374" marT="6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700" b="1" i="0" u="none" strike="noStrike">
                          <a:latin typeface="Arial"/>
                        </a:rPr>
                        <a:t>Mileage Cost</a:t>
                      </a:r>
                    </a:p>
                  </a:txBody>
                  <a:tcPr marL="6374" marR="6374" marT="6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en-US" sz="700" b="1" i="0" u="none" strike="noStrike">
                        <a:latin typeface="Arial"/>
                      </a:endParaRPr>
                    </a:p>
                  </a:txBody>
                  <a:tcPr marL="6374" marR="6374" marT="6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latin typeface="Arial"/>
                        </a:rPr>
                        <a:t>Est.   Misc.**</a:t>
                      </a:r>
                    </a:p>
                  </a:txBody>
                  <a:tcPr marL="6374" marR="6374" marT="6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latin typeface="Arial"/>
                        </a:rPr>
                        <a:t>Other -     </a:t>
                      </a:r>
                    </a:p>
                  </a:txBody>
                  <a:tcPr marL="6374" marR="6374" marT="6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700" b="1" i="0" u="none" strike="noStrike">
                          <a:latin typeface="Arial"/>
                        </a:rPr>
                        <a:t>TOTAL</a:t>
                      </a:r>
                    </a:p>
                  </a:txBody>
                  <a:tcPr marL="6374" marR="6374" marT="637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158">
                <a:tc>
                  <a:txBody>
                    <a:bodyPr/>
                    <a:lstStyle/>
                    <a:p>
                      <a:pPr algn="l" fontAlgn="b"/>
                      <a:r>
                        <a:rPr lang="en-US" sz="700" b="0" i="0" u="none" strike="noStrike">
                          <a:latin typeface="Arial"/>
                        </a:rPr>
                        <a:t>Terry Hindsman</a:t>
                      </a:r>
                    </a:p>
                  </a:txBody>
                  <a:tcPr marL="6374" marR="6374" marT="637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latin typeface="Arial"/>
                        </a:rPr>
                        <a:t>116210</a:t>
                      </a:r>
                    </a:p>
                  </a:txBody>
                  <a:tcPr marL="6374" marR="6374" marT="63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DF5"/>
                    </a:solidFill>
                  </a:tcPr>
                </a:tc>
                <a:tc>
                  <a:txBody>
                    <a:bodyPr/>
                    <a:lstStyle/>
                    <a:p>
                      <a:pPr algn="l" fontAlgn="b"/>
                      <a:r>
                        <a:rPr lang="en-US" sz="700" b="0" i="0" u="none" strike="noStrike">
                          <a:latin typeface="Arial"/>
                        </a:rPr>
                        <a:t> $ 425.00 </a:t>
                      </a:r>
                    </a:p>
                  </a:txBody>
                  <a:tcPr marL="6374" marR="6374" marT="637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   800.00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  77.00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    75.00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  325.00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700" b="0" i="0" u="none" strike="noStrike">
                          <a:latin typeface="Arial"/>
                        </a:rPr>
                        <a:t> $   75.00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700" b="0" i="0" u="none" strike="noStrike">
                        <a:latin typeface="Arial"/>
                      </a:endParaRP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   25.00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   1,802.00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158">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DF5"/>
                    </a:solidFill>
                  </a:tcPr>
                </a:tc>
                <a:tc>
                  <a:txBody>
                    <a:bodyPr/>
                    <a:lstStyle/>
                    <a:p>
                      <a:pPr algn="l" fontAlgn="b"/>
                      <a:r>
                        <a:rPr lang="en-US" sz="700" b="0" i="0" u="none" strike="noStrike">
                          <a:latin typeface="Arial"/>
                        </a:rPr>
                        <a:t> </a:t>
                      </a:r>
                    </a:p>
                  </a:txBody>
                  <a:tcPr marL="6374" marR="6374" marT="637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700" b="0" i="0" u="none" strike="noStrike">
                        <a:latin typeface="Arial"/>
                      </a:endParaRP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            -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158">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DF5"/>
                    </a:solidFill>
                  </a:tcPr>
                </a:tc>
                <a:tc>
                  <a:txBody>
                    <a:bodyPr/>
                    <a:lstStyle/>
                    <a:p>
                      <a:pPr algn="l" fontAlgn="b"/>
                      <a:r>
                        <a:rPr lang="en-US" sz="700" b="0" i="0" u="none" strike="noStrike">
                          <a:latin typeface="Arial"/>
                        </a:rPr>
                        <a:t> </a:t>
                      </a:r>
                    </a:p>
                  </a:txBody>
                  <a:tcPr marL="6374" marR="6374" marT="637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700" b="0" i="0" u="none" strike="noStrike">
                        <a:latin typeface="Arial"/>
                      </a:endParaRP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            -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158">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DF5"/>
                    </a:solidFill>
                  </a:tcPr>
                </a:tc>
                <a:tc>
                  <a:txBody>
                    <a:bodyPr/>
                    <a:lstStyle/>
                    <a:p>
                      <a:pPr algn="l" fontAlgn="b"/>
                      <a:r>
                        <a:rPr lang="en-US" sz="700" b="0" i="0" u="none" strike="noStrike">
                          <a:latin typeface="Arial"/>
                        </a:rPr>
                        <a:t> </a:t>
                      </a:r>
                    </a:p>
                  </a:txBody>
                  <a:tcPr marL="6374" marR="6374" marT="637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700" b="0" i="0" u="none" strike="noStrike">
                        <a:latin typeface="Arial"/>
                      </a:endParaRP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            -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158">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7EDF5"/>
                    </a:solidFill>
                  </a:tcPr>
                </a:tc>
                <a:tc>
                  <a:txBody>
                    <a:bodyPr/>
                    <a:lstStyle/>
                    <a:p>
                      <a:pPr algn="l" fontAlgn="b"/>
                      <a:r>
                        <a:rPr lang="en-US" sz="700" b="0" i="0" u="none" strike="noStrike">
                          <a:latin typeface="Arial"/>
                        </a:rPr>
                        <a:t> </a:t>
                      </a:r>
                    </a:p>
                  </a:txBody>
                  <a:tcPr marL="6374" marR="6374" marT="637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700" b="0" i="0" u="none" strike="noStrike">
                        <a:latin typeface="Arial"/>
                      </a:endParaRP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            -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102">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DF5"/>
                    </a:solidFill>
                  </a:tcPr>
                </a:tc>
                <a:tc>
                  <a:txBody>
                    <a:bodyPr/>
                    <a:lstStyle/>
                    <a:p>
                      <a:pPr algn="l" fontAlgn="b"/>
                      <a:r>
                        <a:rPr lang="en-US" sz="700" b="0" i="0" u="none" strike="noStrike">
                          <a:latin typeface="Arial"/>
                        </a:rPr>
                        <a:t> </a:t>
                      </a:r>
                    </a:p>
                  </a:txBody>
                  <a:tcPr marL="6374" marR="6374" marT="637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l" fontAlgn="b"/>
                      <a:endParaRPr lang="en-US" sz="700" b="0" i="0" u="none" strike="noStrike">
                        <a:latin typeface="Arial"/>
                      </a:endParaRP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            -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259">
                <a:tc gridSpan="2">
                  <a:txBody>
                    <a:bodyPr/>
                    <a:lstStyle/>
                    <a:p>
                      <a:pPr algn="r" fontAlgn="b"/>
                      <a:r>
                        <a:rPr lang="en-US" sz="800" b="1" i="0" u="none" strike="noStrike">
                          <a:latin typeface="Arial"/>
                        </a:rPr>
                        <a:t>TOTAL  </a:t>
                      </a:r>
                    </a:p>
                  </a:txBody>
                  <a:tcPr marL="6374" marR="6374" marT="637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700" b="0" i="0" u="none" strike="noStrike">
                          <a:latin typeface="Arial"/>
                        </a:rPr>
                        <a:t> </a:t>
                      </a:r>
                    </a:p>
                  </a:txBody>
                  <a:tcPr marL="6374" marR="6374" marT="6374"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700" b="0" i="0" u="none" strike="noStrike">
                        <a:latin typeface="Arial"/>
                      </a:endParaRP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            -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158">
                <a:tc gridSpan="1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4922">
                <a:tc gridSpan="3">
                  <a:txBody>
                    <a:bodyPr/>
                    <a:lstStyle/>
                    <a:p>
                      <a:pPr algn="r" fontAlgn="b"/>
                      <a:r>
                        <a:rPr lang="en-US" sz="700" b="0" i="0" u="none" strike="noStrike">
                          <a:latin typeface="Arial"/>
                        </a:rPr>
                        <a:t>  *Meals not served at the workshop include: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9">
                  <a:txBody>
                    <a:bodyPr/>
                    <a:lstStyle/>
                    <a:p>
                      <a:pPr algn="l" fontAlgn="b"/>
                      <a:r>
                        <a:rPr lang="en-US" sz="700" b="0" i="0" u="none" strike="noStrike">
                          <a:latin typeface="Arial"/>
                        </a:rPr>
                        <a:t>Lunch &amp; Dinner on travel day, breakfast and lunch on return</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gridSpan="4">
                  <a:txBody>
                    <a:bodyPr/>
                    <a:lstStyle/>
                    <a:p>
                      <a:pPr algn="l" fontAlgn="b"/>
                      <a:r>
                        <a:rPr lang="en-US" sz="700" b="0" i="0" u="none" strike="noStrike">
                          <a:latin typeface="Arial"/>
                        </a:rPr>
                        <a:t>    **Miscellaneous contains possible taxi charge/other.</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131158">
                <a:tc gridSpan="1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a:txBody>
                    <a:bodyPr/>
                    <a:lstStyle/>
                    <a:p>
                      <a:pPr algn="r" fontAlgn="b"/>
                      <a:r>
                        <a:rPr lang="en-US" sz="700" b="0" i="1" u="none" strike="noStrike">
                          <a:latin typeface="Arial"/>
                        </a:rPr>
                        <a:t>Other Notes:</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11">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a:txBody>
                    <a:bodyPr/>
                    <a:lstStyle/>
                    <a:p>
                      <a:pPr algn="r" fontAlgn="b"/>
                      <a:r>
                        <a:rPr lang="en-US" sz="700" b="0" i="1"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11">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a:txBody>
                    <a:bodyPr/>
                    <a:lstStyle/>
                    <a:p>
                      <a:pPr algn="r" fontAlgn="b"/>
                      <a:r>
                        <a:rPr lang="en-US" sz="700" b="0" i="1"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11">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gridSpan="1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1158">
                <a:tc>
                  <a:txBody>
                    <a:bodyPr/>
                    <a:lstStyle/>
                    <a:p>
                      <a:pPr algn="ctr" fontAlgn="b"/>
                      <a:r>
                        <a:rPr lang="en-US" sz="700" b="1" i="0" u="none" strike="noStrike">
                          <a:latin typeface="Tahoma"/>
                        </a:rPr>
                        <a:t>     PER DIEM</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433323">
                <a:tc>
                  <a:txBody>
                    <a:bodyPr/>
                    <a:lstStyle/>
                    <a:p>
                      <a:pPr algn="ctr" fontAlgn="b"/>
                      <a:r>
                        <a:rPr lang="en-US" sz="700" b="1" i="0" u="none" strike="noStrike">
                          <a:latin typeface="Tahoma"/>
                        </a:rPr>
                        <a:t>      </a:t>
                      </a:r>
                      <a:r>
                        <a:rPr lang="en-US" sz="700" b="1" i="0" u="sng" strike="noStrike">
                          <a:latin typeface="Tahoma"/>
                        </a:rPr>
                        <a:t>MEALS</a:t>
                      </a:r>
                      <a:endParaRPr lang="en-US" sz="700" b="1" i="0" u="none" strike="noStrike">
                        <a:latin typeface="Tahoma"/>
                      </a:endParaRP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ctr" fontAlgn="b"/>
                      <a:r>
                        <a:rPr lang="en-US" sz="700" b="1" i="0" u="none" strike="noStrike">
                          <a:latin typeface="Tahoma"/>
                        </a:rPr>
                        <a:t>Day 1</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latin typeface="Tahoma"/>
                        </a:rPr>
                        <a:t>Day 2</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latin typeface="Tahoma"/>
                        </a:rPr>
                        <a:t>Day 3</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700" b="1" i="0" u="none" strike="noStrike">
                          <a:latin typeface="Tahoma"/>
                        </a:rPr>
                        <a:t>Day 4</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1"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600" b="1" i="0" u="sng" strike="noStrike">
                          <a:latin typeface="Arial"/>
                        </a:rPr>
                        <a:t> Denver/</a:t>
                      </a:r>
                      <a:r>
                        <a:rPr lang="en-US" sz="600" b="1" i="0" u="sng" strike="noStrike">
                          <a:solidFill>
                            <a:srgbClr val="C00000"/>
                          </a:solidFill>
                          <a:latin typeface="Arial"/>
                        </a:rPr>
                        <a:t>Aurora</a:t>
                      </a:r>
                      <a:r>
                        <a:rPr lang="en-US" sz="600" b="1" i="0" u="sng" strike="noStrike">
                          <a:latin typeface="Arial"/>
                        </a:rPr>
                        <a:t> Rates 10/2011: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131158">
                <a:tc>
                  <a:txBody>
                    <a:bodyPr/>
                    <a:lstStyle/>
                    <a:p>
                      <a:pPr algn="r" fontAlgn="b"/>
                      <a:r>
                        <a:rPr lang="en-US" sz="700" b="0" i="0" u="none" strike="noStrike">
                          <a:latin typeface="Tahoma"/>
                        </a:rPr>
                        <a:t>Breakfast Costs:</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latin typeface="Arial"/>
                        </a:rPr>
                        <a:t>$11.00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t"/>
                      <a:r>
                        <a:rPr lang="en-US" sz="600" b="0" i="0" u="none" strike="noStrike">
                          <a:latin typeface="Arial"/>
                        </a:rPr>
                        <a:t>$11.00 </a:t>
                      </a:r>
                    </a:p>
                  </a:txBody>
                  <a:tcPr marL="6374" marR="6374" marT="637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131158">
                <a:tc>
                  <a:txBody>
                    <a:bodyPr/>
                    <a:lstStyle/>
                    <a:p>
                      <a:pPr algn="r" fontAlgn="b"/>
                      <a:r>
                        <a:rPr lang="en-US" sz="700" b="0" i="0" u="none" strike="noStrike">
                          <a:latin typeface="Tahoma"/>
                        </a:rPr>
                        <a:t>Lunch Costs:</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US" sz="700" b="0" i="0" u="none" strike="noStrike">
                          <a:latin typeface="Arial"/>
                        </a:rPr>
                        <a:t>$16.00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700" b="0" i="0" u="none" strike="noStrike">
                          <a:latin typeface="Arial"/>
                        </a:rPr>
                        <a:t>$16.00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t"/>
                      <a:r>
                        <a:rPr lang="en-US" sz="600" b="0" i="0" u="none" strike="noStrike">
                          <a:latin typeface="Arial"/>
                        </a:rPr>
                        <a:t>$16.00 </a:t>
                      </a:r>
                    </a:p>
                  </a:txBody>
                  <a:tcPr marL="6374" marR="6374" marT="637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131158">
                <a:tc>
                  <a:txBody>
                    <a:bodyPr/>
                    <a:lstStyle/>
                    <a:p>
                      <a:pPr algn="r" fontAlgn="b"/>
                      <a:r>
                        <a:rPr lang="en-US" sz="700" b="0" i="0" u="none" strike="noStrike">
                          <a:latin typeface="Tahoma"/>
                        </a:rPr>
                        <a:t>Dinner Costs:</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b"/>
                      <a:r>
                        <a:rPr lang="en-US" sz="700" b="0" i="0" u="none" strike="noStrike">
                          <a:latin typeface="Arial"/>
                        </a:rPr>
                        <a:t>$34.00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t"/>
                      <a:r>
                        <a:rPr lang="en-US" sz="600" b="0" i="0" u="none" strike="noStrike">
                          <a:latin typeface="Arial"/>
                        </a:rPr>
                        <a:t>$34.00 </a:t>
                      </a:r>
                    </a:p>
                  </a:txBody>
                  <a:tcPr marL="6374" marR="6374" marT="637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133102">
                <a:tc>
                  <a:txBody>
                    <a:bodyPr/>
                    <a:lstStyle/>
                    <a:p>
                      <a:pPr algn="r" fontAlgn="b"/>
                      <a:r>
                        <a:rPr lang="en-US" sz="700" b="0" i="0" u="none" strike="noStrike">
                          <a:latin typeface="Tahoma"/>
                        </a:rPr>
                        <a:t>Incidental:</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t"/>
                      <a:r>
                        <a:rPr lang="en-US" sz="600" b="0" i="0" u="none" strike="noStrike">
                          <a:latin typeface="Arial"/>
                        </a:rPr>
                        <a:t>$5.00 </a:t>
                      </a:r>
                    </a:p>
                  </a:txBody>
                  <a:tcPr marL="6374" marR="6374" marT="637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n-US" sz="700" b="0" i="0" u="none" strike="noStrike">
                          <a:latin typeface="Arial"/>
                        </a:rPr>
                        <a:t>Incidental</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131158">
                <a:tc>
                  <a:txBody>
                    <a:bodyPr/>
                    <a:lstStyle/>
                    <a:p>
                      <a:pPr algn="r" fontAlgn="b"/>
                      <a:r>
                        <a:rPr lang="en-US" sz="700" b="1" i="0" u="none" strike="noStrike">
                          <a:latin typeface="Tahoma"/>
                        </a:rPr>
                        <a:t>TOTAL</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1" i="0" u="none" strike="noStrike">
                          <a:latin typeface="Arial"/>
                        </a:rPr>
                        <a:t> $    50.00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latin typeface="Arial"/>
                        </a:rPr>
                        <a:t> $        -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latin typeface="Arial"/>
                        </a:rPr>
                        <a:t> $          -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latin typeface="Arial"/>
                        </a:rPr>
                        <a:t> $  27.00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latin typeface="Arial"/>
                        </a:rPr>
                        <a:t> $    77.00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t"/>
                      <a:r>
                        <a:rPr lang="en-US" sz="600" b="1" i="0" u="none" strike="noStrike">
                          <a:effectLst>
                            <a:outerShdw blurRad="50800" dist="38100" algn="tr" rotWithShape="0">
                              <a:prstClr val="black">
                                <a:alpha val="40000"/>
                              </a:prstClr>
                            </a:outerShdw>
                          </a:effectLst>
                          <a:latin typeface="Arial"/>
                        </a:rPr>
                        <a:t>$66.00 </a:t>
                      </a:r>
                    </a:p>
                  </a:txBody>
                  <a:tcPr marL="6374" marR="6374" marT="637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r h="131158">
                <a:tc>
                  <a:txBody>
                    <a:bodyPr/>
                    <a:lstStyle/>
                    <a:p>
                      <a:pPr algn="r" fontAlgn="b"/>
                      <a:r>
                        <a:rPr lang="en-US" sz="700" b="1" i="0" u="none" strike="noStrike">
                          <a:latin typeface="Tahoma"/>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1"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700" b="0" i="0" u="none" strike="noStrike">
                          <a:latin typeface="Arial"/>
                        </a:rPr>
                        <a:t> </a:t>
                      </a:r>
                    </a:p>
                  </a:txBody>
                  <a:tcPr marL="6374" marR="6374" marT="6374" marB="0" anchor="b">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r" fontAlgn="t"/>
                      <a:r>
                        <a:rPr lang="en-US" sz="600" b="1" i="0" u="none" strike="noStrike">
                          <a:effectLst>
                            <a:outerShdw blurRad="50800" dist="38100" algn="tr" rotWithShape="0">
                              <a:prstClr val="black">
                                <a:alpha val="40000"/>
                              </a:prstClr>
                            </a:outerShdw>
                          </a:effectLst>
                          <a:latin typeface="Arial"/>
                        </a:rPr>
                        <a:t> </a:t>
                      </a:r>
                    </a:p>
                  </a:txBody>
                  <a:tcPr marL="6374" marR="6374" marT="6374" marB="0">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gridSpan="2">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hMerge="1">
                  <a:txBody>
                    <a:bodyPr/>
                    <a:lstStyle/>
                    <a:p>
                      <a:endParaRPr lang="en-US"/>
                    </a:p>
                  </a:txBody>
                  <a:tcPr/>
                </a:tc>
                <a:tc>
                  <a:txBody>
                    <a:bodyPr/>
                    <a:lstStyle/>
                    <a:p>
                      <a:pPr algn="l" fontAlgn="b"/>
                      <a:r>
                        <a:rPr lang="en-US" sz="700" b="0" i="0" u="none" strike="noStrike">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c>
                  <a:txBody>
                    <a:bodyPr/>
                    <a:lstStyle/>
                    <a:p>
                      <a:pPr algn="l" fontAlgn="b"/>
                      <a:r>
                        <a:rPr lang="en-US" sz="700" b="0" i="0" u="none" strike="noStrike" dirty="0">
                          <a:latin typeface="Arial"/>
                        </a:rPr>
                        <a:t> </a:t>
                      </a:r>
                    </a:p>
                  </a:txBody>
                  <a:tcPr marL="6374" marR="6374" marT="637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documents do I need? </a:t>
            </a:r>
            <a:r>
              <a:rPr lang="en-US" sz="3600" dirty="0" smtClean="0"/>
              <a:t>(</a:t>
            </a:r>
            <a:r>
              <a:rPr lang="en-US" sz="3600" dirty="0" err="1" smtClean="0"/>
              <a:t>con’t</a:t>
            </a:r>
            <a:r>
              <a:rPr lang="en-US" sz="3600" dirty="0" smtClean="0"/>
              <a:t>)</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W-9 Tax Identification Number</a:t>
            </a:r>
          </a:p>
          <a:p>
            <a:pPr lvl="1"/>
            <a:r>
              <a:rPr lang="en-US" dirty="0" smtClean="0"/>
              <a:t>Required to have on file for ALL vendors</a:t>
            </a:r>
          </a:p>
          <a:p>
            <a:pPr lvl="1"/>
            <a:r>
              <a:rPr lang="en-US" dirty="0" smtClean="0"/>
              <a:t>Use the form found on CCCS website where possible</a:t>
            </a:r>
          </a:p>
          <a:p>
            <a:pPr lvl="1"/>
            <a:r>
              <a:rPr lang="en-US" dirty="0" smtClean="0"/>
              <a:t>Simply checking LLC is not enough – need to know what the filing status is.</a:t>
            </a:r>
          </a:p>
          <a:p>
            <a:pPr lvl="1"/>
            <a:r>
              <a:rPr lang="en-US" dirty="0" smtClean="0"/>
              <a:t>Ensure that it is legible</a:t>
            </a:r>
          </a:p>
          <a:p>
            <a:pPr lvl="1"/>
            <a:r>
              <a:rPr lang="en-US" dirty="0" smtClean="0"/>
              <a:t>M/WBE information at bottom is preferred for our state reporting - but not required</a:t>
            </a:r>
          </a:p>
          <a:p>
            <a:pPr lvl="1"/>
            <a:r>
              <a:rPr lang="en-US" dirty="0" smtClean="0"/>
              <a:t>If you have a foreign vendor, contact Kristine Shepard at the beginning of the transaction (and never use a PCARD)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smtClean="0"/>
              <a:t>To ensure compliance with State of Colorado Fiscal Rules, Procurement Code, Personnel Rules, System Policies and Procedures</a:t>
            </a:r>
          </a:p>
          <a:p>
            <a:r>
              <a:rPr lang="en-US" dirty="0" smtClean="0"/>
              <a:t>To ensure that every procurement is documented appropriately</a:t>
            </a:r>
          </a:p>
          <a:p>
            <a:r>
              <a:rPr lang="en-US" dirty="0" smtClean="0"/>
              <a:t>To abide by the State of Colorado Code of Ethics</a:t>
            </a:r>
          </a:p>
          <a:p>
            <a:r>
              <a:rPr lang="en-US" dirty="0" smtClean="0"/>
              <a:t>To work smarter not harder</a:t>
            </a:r>
            <a:endParaRPr lang="en-US" dirty="0"/>
          </a:p>
        </p:txBody>
      </p:sp>
    </p:spTree>
    <p:extLst>
      <p:ext uri="{BB962C8B-B14F-4D97-AF65-F5344CB8AC3E}">
        <p14:creationId xmlns:p14="http://schemas.microsoft.com/office/powerpoint/2010/main" val="639212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773" name="Object 173"/>
          <p:cNvGraphicFramePr>
            <a:graphicFrameLocks/>
          </p:cNvGraphicFramePr>
          <p:nvPr/>
        </p:nvGraphicFramePr>
        <p:xfrm>
          <a:off x="1905000" y="152400"/>
          <a:ext cx="5494338" cy="6489700"/>
        </p:xfrm>
        <a:graphic>
          <a:graphicData uri="http://schemas.openxmlformats.org/presentationml/2006/ole">
            <mc:AlternateContent xmlns:mc="http://schemas.openxmlformats.org/markup-compatibility/2006">
              <mc:Choice xmlns:v="urn:schemas-microsoft-com:vml" Requires="v">
                <p:oleObj spid="_x0000_s25795" name="Acrobat Document" r:id="rId3" imgW="5829210" imgH="7543621" progId="AcroExch.Document.7">
                  <p:embed/>
                </p:oleObj>
              </mc:Choice>
              <mc:Fallback>
                <p:oleObj name="Acrobat Document" r:id="rId3" imgW="5829210" imgH="7543621" progId="AcroExch.Document.7">
                  <p:embed/>
                  <p:pic>
                    <p:nvPicPr>
                      <p:cNvPr id="0" name="Picture 173"/>
                      <p:cNvPicPr preferRelativeResize="0">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52400"/>
                        <a:ext cx="5494338" cy="648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documents do I need? </a:t>
            </a:r>
            <a:r>
              <a:rPr lang="en-US" sz="2800" dirty="0"/>
              <a:t>(</a:t>
            </a:r>
            <a:r>
              <a:rPr lang="en-US" sz="2800" dirty="0" err="1"/>
              <a:t>con’t</a:t>
            </a:r>
            <a:r>
              <a:rPr lang="en-US" sz="2800" dirty="0"/>
              <a:t>) </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Scope of Work – used for services</a:t>
            </a:r>
          </a:p>
          <a:p>
            <a:pPr lvl="1"/>
            <a:r>
              <a:rPr lang="en-US" dirty="0" smtClean="0"/>
              <a:t>Used to set out the details of the work to be performed in the absence of a formal contract</a:t>
            </a:r>
          </a:p>
          <a:p>
            <a:pPr lvl="1"/>
            <a:r>
              <a:rPr lang="en-US" dirty="0" smtClean="0"/>
              <a:t>Includes PERA Retiree certification</a:t>
            </a:r>
          </a:p>
          <a:p>
            <a:pPr lvl="1"/>
            <a:r>
              <a:rPr lang="en-US" dirty="0" smtClean="0"/>
              <a:t>Includes payment and billing details</a:t>
            </a:r>
          </a:p>
          <a:p>
            <a:pPr lvl="1"/>
            <a:r>
              <a:rPr lang="en-US" dirty="0" smtClean="0"/>
              <a:t>Travel expenses are not normally included for independent contractors</a:t>
            </a:r>
          </a:p>
          <a:p>
            <a:pPr lvl="1"/>
            <a:r>
              <a:rPr lang="en-US" dirty="0" smtClean="0"/>
              <a:t>In the few cases where travel is necessary, must be approved by fiscal prior to signing.</a:t>
            </a:r>
          </a:p>
          <a:p>
            <a:pPr lvl="1"/>
            <a:r>
              <a:rPr lang="en-US" dirty="0" smtClean="0"/>
              <a:t>Advance payments are a risk to the state and should not be included.  Obtain advance approval from fiscal before agreeing to an advance payment.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658103053"/>
              </p:ext>
            </p:extLst>
          </p:nvPr>
        </p:nvGraphicFramePr>
        <p:xfrm>
          <a:off x="1828800" y="609600"/>
          <a:ext cx="4724400" cy="5689600"/>
        </p:xfrm>
        <a:graphic>
          <a:graphicData uri="http://schemas.openxmlformats.org/presentationml/2006/ole">
            <mc:AlternateContent xmlns:mc="http://schemas.openxmlformats.org/markup-compatibility/2006">
              <mc:Choice xmlns:v="urn:schemas-microsoft-com:vml" Requires="v">
                <p:oleObj spid="_x0000_s30753" name="Document" r:id="rId4" imgW="7409973" imgH="9246485" progId="Word.Document.12">
                  <p:embed/>
                </p:oleObj>
              </mc:Choice>
              <mc:Fallback>
                <p:oleObj name="Document" r:id="rId4" imgW="7409973" imgH="9246485" progId="Word.Document.12">
                  <p:embed/>
                  <p:pic>
                    <p:nvPicPr>
                      <p:cNvPr id="0" name=""/>
                      <p:cNvPicPr/>
                      <p:nvPr/>
                    </p:nvPicPr>
                    <p:blipFill>
                      <a:blip r:embed="rId5"/>
                      <a:stretch>
                        <a:fillRect/>
                      </a:stretch>
                    </p:blipFill>
                    <p:spPr>
                      <a:xfrm>
                        <a:off x="1828800" y="609600"/>
                        <a:ext cx="4724400" cy="5689600"/>
                      </a:xfrm>
                      <a:prstGeom prst="rect">
                        <a:avLst/>
                      </a:prstGeom>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documents do I need? </a:t>
            </a:r>
            <a:r>
              <a:rPr lang="en-US" sz="3200" dirty="0"/>
              <a:t>(</a:t>
            </a:r>
            <a:r>
              <a:rPr lang="en-US" sz="3200" dirty="0" err="1"/>
              <a:t>con’t</a:t>
            </a:r>
            <a:r>
              <a:rPr lang="en-US" sz="3200" dirty="0"/>
              <a:t>)</a:t>
            </a:r>
            <a:endParaRPr lang="en-US" dirty="0"/>
          </a:p>
        </p:txBody>
      </p:sp>
      <p:sp>
        <p:nvSpPr>
          <p:cNvPr id="3" name="Content Placeholder 2"/>
          <p:cNvSpPr>
            <a:spLocks noGrp="1"/>
          </p:cNvSpPr>
          <p:nvPr>
            <p:ph idx="1"/>
          </p:nvPr>
        </p:nvSpPr>
        <p:spPr/>
        <p:txBody>
          <a:bodyPr/>
          <a:lstStyle/>
          <a:p>
            <a:r>
              <a:rPr lang="en-US" dirty="0" smtClean="0"/>
              <a:t>PERA Retiree Questionnaire for Personal Services Contracts</a:t>
            </a:r>
          </a:p>
          <a:p>
            <a:pPr lvl="1"/>
            <a:r>
              <a:rPr lang="en-US" dirty="0" smtClean="0"/>
              <a:t>Used in the absence of the Scope of Work with PERA section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documents do I need? </a:t>
            </a:r>
            <a:r>
              <a:rPr lang="en-US" sz="3200" dirty="0"/>
              <a:t>(</a:t>
            </a:r>
            <a:r>
              <a:rPr lang="en-US" sz="3200" dirty="0" err="1"/>
              <a:t>con’t</a:t>
            </a:r>
            <a:r>
              <a:rPr lang="en-US" sz="3200" dirty="0"/>
              <a:t>)</a:t>
            </a:r>
            <a:endParaRPr lang="en-US" dirty="0"/>
          </a:p>
        </p:txBody>
      </p:sp>
      <p:sp>
        <p:nvSpPr>
          <p:cNvPr id="3" name="Content Placeholder 2"/>
          <p:cNvSpPr>
            <a:spLocks noGrp="1"/>
          </p:cNvSpPr>
          <p:nvPr>
            <p:ph idx="1"/>
          </p:nvPr>
        </p:nvSpPr>
        <p:spPr/>
        <p:txBody>
          <a:bodyPr>
            <a:normAutofit/>
          </a:bodyPr>
          <a:lstStyle/>
          <a:p>
            <a:r>
              <a:rPr lang="en-US" dirty="0" smtClean="0"/>
              <a:t>Exhibit C - Independent Contractor – used for services</a:t>
            </a:r>
          </a:p>
          <a:p>
            <a:pPr lvl="1"/>
            <a:r>
              <a:rPr lang="en-US" dirty="0" smtClean="0"/>
              <a:t>Required by Attorney General’s office to aid in differentiating independent contractors from employees</a:t>
            </a:r>
          </a:p>
          <a:p>
            <a:pPr lvl="1"/>
            <a:r>
              <a:rPr lang="en-US" dirty="0" smtClean="0"/>
              <a:t>Required for all single entity owners regardless of dollar amount – could include LLCs and corporations</a:t>
            </a:r>
          </a:p>
          <a:p>
            <a:pPr lvl="1"/>
            <a:r>
              <a:rPr lang="en-US" dirty="0" smtClean="0"/>
              <a:t>Attaches as an Exhibit to the PO</a:t>
            </a:r>
          </a:p>
          <a:p>
            <a:pPr lvl="1"/>
            <a:r>
              <a:rPr lang="en-US" dirty="0" smtClean="0"/>
              <a:t>New Exhibit is required for each PO issued – cannot be kept on file and reused</a:t>
            </a:r>
          </a:p>
          <a:p>
            <a:pPr lvl="1"/>
            <a:endParaRPr lang="en-US" dirty="0"/>
          </a:p>
          <a:p>
            <a:pPr marL="411480" lvl="1" indent="0">
              <a:buNone/>
            </a:pPr>
            <a:endParaRPr lang="en-US" dirty="0"/>
          </a:p>
          <a:p>
            <a:pPr marL="411480" lvl="1" indent="0">
              <a:buNone/>
            </a:pPr>
            <a:r>
              <a:rPr lang="en-US" b="1" dirty="0" smtClean="0"/>
              <a:t>Note:  </a:t>
            </a:r>
            <a:r>
              <a:rPr lang="en-US" dirty="0" smtClean="0"/>
              <a:t>the Unauthorized Immigrant Form is no longer a required form</a:t>
            </a:r>
          </a:p>
          <a:p>
            <a:pPr lvl="1"/>
            <a:endParaRPr lang="en-US" dirty="0" smtClean="0"/>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documents do I need? </a:t>
            </a:r>
            <a:r>
              <a:rPr lang="en-US" sz="3200" dirty="0"/>
              <a:t>(</a:t>
            </a:r>
            <a:r>
              <a:rPr lang="en-US" sz="3200" dirty="0" err="1"/>
              <a:t>con’t</a:t>
            </a:r>
            <a:r>
              <a:rPr lang="en-US" sz="3200" dirty="0"/>
              <a:t>)</a:t>
            </a:r>
            <a:endParaRPr lang="en-US" dirty="0"/>
          </a:p>
        </p:txBody>
      </p:sp>
      <p:sp>
        <p:nvSpPr>
          <p:cNvPr id="3" name="Content Placeholder 2"/>
          <p:cNvSpPr>
            <a:spLocks noGrp="1"/>
          </p:cNvSpPr>
          <p:nvPr>
            <p:ph idx="1"/>
          </p:nvPr>
        </p:nvSpPr>
        <p:spPr/>
        <p:txBody>
          <a:bodyPr/>
          <a:lstStyle/>
          <a:p>
            <a:r>
              <a:rPr lang="en-US" dirty="0" smtClean="0"/>
              <a:t>Insurance</a:t>
            </a:r>
          </a:p>
          <a:p>
            <a:pPr lvl="1"/>
            <a:r>
              <a:rPr lang="en-US" dirty="0" smtClean="0"/>
              <a:t>State requires certain levels of insurance </a:t>
            </a:r>
          </a:p>
          <a:p>
            <a:pPr lvl="1"/>
            <a:r>
              <a:rPr lang="en-US" dirty="0" smtClean="0"/>
              <a:t>Risk based assessment – what is our level of risk when purchasing services?</a:t>
            </a:r>
          </a:p>
          <a:p>
            <a:pPr lvl="2"/>
            <a:r>
              <a:rPr lang="en-US" dirty="0" smtClean="0"/>
              <a:t>High risk – trades people, IT related</a:t>
            </a:r>
          </a:p>
          <a:p>
            <a:pPr lvl="2"/>
            <a:r>
              <a:rPr lang="en-US" dirty="0" smtClean="0"/>
              <a:t>Low risk – caterers, off-site consultants/contractors, guest speakers</a:t>
            </a:r>
          </a:p>
          <a:p>
            <a:pPr lvl="1"/>
            <a:r>
              <a:rPr lang="en-US" dirty="0" smtClean="0"/>
              <a:t>Purchasing department will assess the need for you</a:t>
            </a:r>
          </a:p>
          <a:p>
            <a:pPr lvl="1"/>
            <a:endParaRPr lang="en-US" dirty="0" smtClean="0"/>
          </a:p>
          <a:p>
            <a:pPr lvl="2">
              <a:buNone/>
            </a:pP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What documents do I need? </a:t>
            </a:r>
            <a:r>
              <a:rPr lang="en-US" sz="3200" dirty="0"/>
              <a:t>(</a:t>
            </a:r>
            <a:r>
              <a:rPr lang="en-US" sz="3200" dirty="0" err="1"/>
              <a:t>con’t</a:t>
            </a:r>
            <a:r>
              <a:rPr lang="en-US" sz="3200" dirty="0"/>
              <a:t>)</a:t>
            </a:r>
            <a:endParaRPr lang="en-US" dirty="0"/>
          </a:p>
        </p:txBody>
      </p:sp>
      <p:sp>
        <p:nvSpPr>
          <p:cNvPr id="3" name="Content Placeholder 2"/>
          <p:cNvSpPr>
            <a:spLocks noGrp="1"/>
          </p:cNvSpPr>
          <p:nvPr>
            <p:ph idx="1"/>
          </p:nvPr>
        </p:nvSpPr>
        <p:spPr/>
        <p:txBody>
          <a:bodyPr>
            <a:normAutofit fontScale="92500"/>
          </a:bodyPr>
          <a:lstStyle/>
          <a:p>
            <a:r>
              <a:rPr lang="en-US" dirty="0" smtClean="0"/>
              <a:t>Personal Services Contract Review</a:t>
            </a:r>
          </a:p>
          <a:p>
            <a:r>
              <a:rPr lang="en-US" sz="2400" b="1" dirty="0" smtClean="0"/>
              <a:t>CONTRACT PROCESS AND REQUIREMENTS</a:t>
            </a:r>
          </a:p>
          <a:p>
            <a:pPr>
              <a:buNone/>
            </a:pPr>
            <a:endParaRPr lang="en-US" sz="1400" dirty="0" smtClean="0"/>
          </a:p>
          <a:p>
            <a:pPr lvl="1"/>
            <a:r>
              <a:rPr lang="en-US" sz="2000" dirty="0" smtClean="0"/>
              <a:t>Departments must insure compliance with all personal services review requirements. This includes developing plans that identify how the internal review process will be conducted and having processes in place to ensure compliance with statutory requirements and the Director’s Rules.</a:t>
            </a:r>
          </a:p>
          <a:p>
            <a:pPr lvl="1"/>
            <a:r>
              <a:rPr lang="en-US" sz="2000" dirty="0" smtClean="0"/>
              <a:t>Departments must have at least one HR professional with a certificate in the Personal Services Contracts modules of the Personnel Certificate Program to conduct personal services reviews.</a:t>
            </a:r>
          </a:p>
          <a:p>
            <a:pPr lvl="1"/>
            <a:r>
              <a:rPr lang="en-US" sz="2000" dirty="0" smtClean="0"/>
              <a:t>The review includes all contracts, purchase orders, and solicitations</a:t>
            </a:r>
          </a:p>
          <a:p>
            <a:pPr lvl="1"/>
            <a:r>
              <a:rPr lang="en-US" sz="2000" dirty="0" smtClean="0"/>
              <a:t> An HR professional must ensure completion of all personal services documents, such as certification forms and pre-approvals. </a:t>
            </a:r>
          </a:p>
          <a:p>
            <a:pPr lvl="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Waiver of Personal Services Review</a:t>
            </a:r>
          </a:p>
          <a:p>
            <a:pPr lvl="1"/>
            <a:r>
              <a:rPr lang="en-US" dirty="0" smtClean="0"/>
              <a:t>HR administrators may issue internal personal services review waivers, in accordance with C.R.S. 24-50-511, for services provided that a detailed analysis is conducted that demonstrates his or her knowledge of the department’s contracting activity. </a:t>
            </a:r>
          </a:p>
          <a:p>
            <a:r>
              <a:rPr lang="en-US" dirty="0"/>
              <a:t>Types of Services Included on the Waiver</a:t>
            </a:r>
          </a:p>
          <a:p>
            <a:pPr lvl="1">
              <a:lnSpc>
                <a:spcPct val="110000"/>
              </a:lnSpc>
            </a:pPr>
            <a:r>
              <a:rPr lang="en-US" dirty="0"/>
              <a:t>Catering/Coffee Services</a:t>
            </a:r>
          </a:p>
          <a:p>
            <a:pPr lvl="1">
              <a:lnSpc>
                <a:spcPct val="110000"/>
              </a:lnSpc>
            </a:pPr>
            <a:r>
              <a:rPr lang="en-US" dirty="0"/>
              <a:t>Internet/Cell Phone</a:t>
            </a:r>
          </a:p>
          <a:p>
            <a:pPr lvl="1">
              <a:lnSpc>
                <a:spcPct val="110000"/>
              </a:lnSpc>
            </a:pPr>
            <a:r>
              <a:rPr lang="en-US" dirty="0"/>
              <a:t>Temporary Services</a:t>
            </a:r>
          </a:p>
          <a:p>
            <a:pPr lvl="1">
              <a:lnSpc>
                <a:spcPct val="110000"/>
              </a:lnSpc>
            </a:pPr>
            <a:r>
              <a:rPr lang="en-US" dirty="0"/>
              <a:t>Advertising</a:t>
            </a:r>
          </a:p>
          <a:p>
            <a:pPr lvl="1">
              <a:lnSpc>
                <a:spcPct val="110000"/>
              </a:lnSpc>
            </a:pPr>
            <a:r>
              <a:rPr lang="en-US" dirty="0"/>
              <a:t>Guest Lecturer</a:t>
            </a:r>
          </a:p>
          <a:p>
            <a:pPr lvl="1">
              <a:lnSpc>
                <a:spcPct val="110000"/>
              </a:lnSpc>
            </a:pPr>
            <a:r>
              <a:rPr lang="en-US" dirty="0"/>
              <a:t>Consultants</a:t>
            </a:r>
          </a:p>
          <a:p>
            <a:pPr lvl="1">
              <a:lnSpc>
                <a:spcPct val="110000"/>
              </a:lnSpc>
            </a:pPr>
            <a:r>
              <a:rPr lang="en-US" dirty="0"/>
              <a:t>Construction</a:t>
            </a:r>
          </a:p>
          <a:p>
            <a:pPr lvl="1">
              <a:lnSpc>
                <a:spcPct val="110000"/>
              </a:lnSpc>
            </a:pPr>
            <a:r>
              <a:rPr lang="en-US" dirty="0"/>
              <a:t>Building and Grounds Services</a:t>
            </a:r>
          </a:p>
          <a:p>
            <a:pPr marL="411480" lvl="1" indent="0">
              <a:buNone/>
            </a:pPr>
            <a:endParaRPr lang="en-US"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Be sure to …. Complete a purchase requisition</a:t>
            </a: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smtClean="0"/>
              <a:t>POs must be in place </a:t>
            </a:r>
            <a:r>
              <a:rPr lang="en-US" u="sng" dirty="0" smtClean="0"/>
              <a:t>before</a:t>
            </a:r>
            <a:r>
              <a:rPr lang="en-US" dirty="0" smtClean="0"/>
              <a:t> the purchase</a:t>
            </a:r>
          </a:p>
          <a:p>
            <a:pPr marL="342900" lvl="1">
              <a:buClr>
                <a:schemeClr val="accent1"/>
              </a:buClr>
            </a:pPr>
            <a:r>
              <a:rPr lang="en-US" dirty="0"/>
              <a:t>Be sure to use the latest version (on the </a:t>
            </a:r>
            <a:r>
              <a:rPr lang="en-US" dirty="0" smtClean="0"/>
              <a:t>web)</a:t>
            </a:r>
          </a:p>
          <a:p>
            <a:pPr marL="342900" lvl="1">
              <a:buClr>
                <a:schemeClr val="accent1"/>
              </a:buClr>
            </a:pPr>
            <a:r>
              <a:rPr lang="en-US" dirty="0" smtClean="0"/>
              <a:t>Complete </a:t>
            </a:r>
            <a:r>
              <a:rPr lang="en-US" dirty="0"/>
              <a:t>Purchase Req filling in all </a:t>
            </a:r>
            <a:r>
              <a:rPr lang="en-US" dirty="0" smtClean="0"/>
              <a:t>information</a:t>
            </a:r>
          </a:p>
          <a:p>
            <a:pPr marL="342900" lvl="1">
              <a:buClr>
                <a:schemeClr val="accent1"/>
              </a:buClr>
            </a:pPr>
            <a:r>
              <a:rPr lang="en-US" dirty="0"/>
              <a:t>Vendor email is required – vendor S# would be appreciated</a:t>
            </a:r>
          </a:p>
          <a:p>
            <a:pPr marL="342900" lvl="1">
              <a:buClr>
                <a:schemeClr val="accent1"/>
              </a:buClr>
            </a:pPr>
            <a:r>
              <a:rPr lang="en-US" dirty="0" smtClean="0"/>
              <a:t>Provide </a:t>
            </a:r>
            <a:r>
              <a:rPr lang="en-US" dirty="0"/>
              <a:t>both org code and commodity </a:t>
            </a:r>
            <a:r>
              <a:rPr lang="en-US" dirty="0" smtClean="0"/>
              <a:t>code</a:t>
            </a:r>
          </a:p>
          <a:p>
            <a:pPr marL="342900" lvl="1">
              <a:buClr>
                <a:schemeClr val="accent1"/>
              </a:buClr>
            </a:pPr>
            <a:r>
              <a:rPr lang="en-US" dirty="0" smtClean="0"/>
              <a:t>Obtain appropriate signature for the dollar level </a:t>
            </a:r>
            <a:r>
              <a:rPr lang="en-US" smtClean="0"/>
              <a:t>of the PR</a:t>
            </a:r>
            <a:endParaRPr lang="en-US" dirty="0" smtClean="0"/>
          </a:p>
          <a:p>
            <a:pPr marL="342900" lvl="1">
              <a:buClr>
                <a:schemeClr val="accent1"/>
              </a:buClr>
            </a:pPr>
            <a:r>
              <a:rPr lang="en-US" dirty="0" smtClean="0"/>
              <a:t>Perkins </a:t>
            </a:r>
            <a:r>
              <a:rPr lang="en-US" dirty="0"/>
              <a:t>– when using roll forward dollars, must obtain sign off from Scott </a:t>
            </a:r>
            <a:r>
              <a:rPr lang="en-US" dirty="0" smtClean="0"/>
              <a:t>Stump</a:t>
            </a:r>
          </a:p>
          <a:p>
            <a:pPr lvl="1"/>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…..purchase requisitions </a:t>
            </a:r>
            <a:r>
              <a:rPr lang="en-US" sz="3600" dirty="0" smtClean="0"/>
              <a:t>(</a:t>
            </a:r>
            <a:r>
              <a:rPr lang="en-US" sz="3600" dirty="0" err="1" smtClean="0"/>
              <a:t>con’t</a:t>
            </a:r>
            <a:r>
              <a:rPr lang="en-US" sz="3600" dirty="0" smtClean="0"/>
              <a:t>)</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a:t>Goods</a:t>
            </a:r>
          </a:p>
          <a:p>
            <a:pPr lvl="1"/>
            <a:r>
              <a:rPr lang="en-US" dirty="0"/>
              <a:t>Purchase Req only needed if purchase is over $</a:t>
            </a:r>
            <a:r>
              <a:rPr lang="en-US" dirty="0" smtClean="0"/>
              <a:t>5,000</a:t>
            </a:r>
          </a:p>
          <a:p>
            <a:pPr lvl="1"/>
            <a:r>
              <a:rPr lang="en-US" dirty="0" smtClean="0"/>
              <a:t>Under $5,000 use Pay Direct or PCard</a:t>
            </a:r>
          </a:p>
          <a:p>
            <a:pPr lvl="1"/>
            <a:r>
              <a:rPr lang="en-US" dirty="0" smtClean="0"/>
              <a:t>Attach </a:t>
            </a:r>
            <a:r>
              <a:rPr lang="en-US" dirty="0"/>
              <a:t>any applicable quotes</a:t>
            </a:r>
          </a:p>
          <a:p>
            <a:pPr lvl="1"/>
            <a:r>
              <a:rPr lang="en-US" dirty="0"/>
              <a:t>Be sure to include shipping when applicable</a:t>
            </a:r>
          </a:p>
          <a:p>
            <a:r>
              <a:rPr lang="en-US" dirty="0" smtClean="0"/>
              <a:t>Services</a:t>
            </a:r>
          </a:p>
          <a:p>
            <a:pPr lvl="1"/>
            <a:r>
              <a:rPr lang="en-US" dirty="0" smtClean="0"/>
              <a:t>Check Approved Vendors for Services list – no PR required</a:t>
            </a:r>
          </a:p>
          <a:p>
            <a:pPr lvl="1"/>
            <a:r>
              <a:rPr lang="en-US" dirty="0" smtClean="0"/>
              <a:t>Purchase Req needed for non-approved vendors and all purchases over $5,000 – even if there is a contract</a:t>
            </a:r>
          </a:p>
          <a:p>
            <a:pPr lvl="1"/>
            <a:r>
              <a:rPr lang="en-US" dirty="0"/>
              <a:t>Consider how the vendor will be billing</a:t>
            </a:r>
          </a:p>
          <a:p>
            <a:pPr lvl="2"/>
            <a:r>
              <a:rPr lang="en-US" dirty="0"/>
              <a:t>Regular POs – quantity times rate.  For example, Vendor will bill by the hour at a rate of $</a:t>
            </a:r>
            <a:r>
              <a:rPr lang="en-US" dirty="0" err="1"/>
              <a:t>x.xx</a:t>
            </a:r>
            <a:endParaRPr lang="en-US" dirty="0"/>
          </a:p>
          <a:p>
            <a:pPr lvl="2"/>
            <a:r>
              <a:rPr lang="en-US" dirty="0"/>
              <a:t>Standing POs – billing amount fluctuates.  For example, Vendor bills for multiple phases at differing rates</a:t>
            </a:r>
          </a:p>
          <a:p>
            <a:pPr lvl="2"/>
            <a:r>
              <a:rPr lang="en-US" dirty="0"/>
              <a:t>Can’t switch from one type to another with a change order – have to delete and re-issue the PO</a:t>
            </a:r>
          </a:p>
          <a:p>
            <a:pPr lvl="1"/>
            <a:r>
              <a:rPr lang="en-US" dirty="0"/>
              <a:t>Attach back-up documents and get approval – be sure that approver has authority for dollar amount</a:t>
            </a:r>
          </a:p>
          <a:p>
            <a:pPr lvl="1"/>
            <a:r>
              <a:rPr lang="en-US" dirty="0"/>
              <a:t>Blanket POs can be set up for frequently used vendors – but if over $25,000, must bid</a:t>
            </a:r>
          </a:p>
          <a:p>
            <a:pPr lvl="1"/>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What do I need to do?</a:t>
            </a:r>
            <a:endParaRPr lang="en-US" sz="4400" dirty="0"/>
          </a:p>
        </p:txBody>
      </p:sp>
      <p:sp>
        <p:nvSpPr>
          <p:cNvPr id="3" name="Content Placeholder 2"/>
          <p:cNvSpPr>
            <a:spLocks noGrp="1"/>
          </p:cNvSpPr>
          <p:nvPr>
            <p:ph idx="1"/>
          </p:nvPr>
        </p:nvSpPr>
        <p:spPr>
          <a:xfrm>
            <a:off x="304800" y="1554162"/>
            <a:ext cx="8686800" cy="4846638"/>
          </a:xfrm>
        </p:spPr>
        <p:txBody>
          <a:bodyPr>
            <a:normAutofit lnSpcReduction="10000"/>
          </a:bodyPr>
          <a:lstStyle/>
          <a:p>
            <a:pPr>
              <a:buFont typeface="Wingdings" pitchFamily="2" charset="2"/>
              <a:buChar char="q"/>
            </a:pPr>
            <a:r>
              <a:rPr lang="en-US" b="1" dirty="0" smtClean="0"/>
              <a:t>Ask yourself this</a:t>
            </a:r>
            <a:r>
              <a:rPr lang="en-US" dirty="0" smtClean="0"/>
              <a:t>…..</a:t>
            </a:r>
          </a:p>
          <a:p>
            <a:pPr lvl="1">
              <a:buFont typeface="Wingdings" pitchFamily="2" charset="2"/>
              <a:buChar char="§"/>
            </a:pPr>
            <a:r>
              <a:rPr lang="en-US" dirty="0" smtClean="0"/>
              <a:t>Types of purchases:  Travel, goods, services</a:t>
            </a:r>
          </a:p>
          <a:p>
            <a:pPr lvl="1">
              <a:buFont typeface="Wingdings" pitchFamily="2" charset="2"/>
              <a:buChar char="§"/>
            </a:pPr>
            <a:r>
              <a:rPr lang="en-US" dirty="0" smtClean="0"/>
              <a:t>Rules and requirements</a:t>
            </a:r>
          </a:p>
          <a:p>
            <a:pPr lvl="1">
              <a:buFont typeface="Wingdings" pitchFamily="2" charset="2"/>
              <a:buChar char="§"/>
            </a:pPr>
            <a:r>
              <a:rPr lang="en-US" dirty="0" smtClean="0"/>
              <a:t>Back-up documents</a:t>
            </a:r>
          </a:p>
          <a:p>
            <a:pPr>
              <a:buFont typeface="Wingdings" pitchFamily="2" charset="2"/>
              <a:buChar char="q"/>
            </a:pPr>
            <a:r>
              <a:rPr lang="en-US" b="1" dirty="0" smtClean="0"/>
              <a:t>Be sure to…..  </a:t>
            </a:r>
            <a:endParaRPr lang="en-US" dirty="0" smtClean="0"/>
          </a:p>
          <a:p>
            <a:pPr lvl="1">
              <a:buFont typeface="Wingdings" pitchFamily="2" charset="2"/>
              <a:buChar char="§"/>
            </a:pPr>
            <a:r>
              <a:rPr lang="en-US" dirty="0" smtClean="0"/>
              <a:t>Purchase Requisitions</a:t>
            </a:r>
          </a:p>
          <a:p>
            <a:pPr lvl="1">
              <a:buFont typeface="Wingdings" pitchFamily="2" charset="2"/>
              <a:buChar char="§"/>
            </a:pPr>
            <a:r>
              <a:rPr lang="en-US" dirty="0" smtClean="0"/>
              <a:t>Payment Authorizations for Services</a:t>
            </a:r>
          </a:p>
          <a:p>
            <a:pPr lvl="1">
              <a:buFont typeface="Wingdings" pitchFamily="2" charset="2"/>
              <a:buChar char="§"/>
            </a:pPr>
            <a:r>
              <a:rPr lang="en-US" dirty="0" smtClean="0"/>
              <a:t>Solicitations</a:t>
            </a:r>
          </a:p>
          <a:p>
            <a:pPr lvl="1">
              <a:buFont typeface="Wingdings" pitchFamily="2" charset="2"/>
              <a:buChar char="§"/>
            </a:pPr>
            <a:r>
              <a:rPr lang="en-US" dirty="0" smtClean="0"/>
              <a:t>Allow plenty of time</a:t>
            </a:r>
          </a:p>
          <a:p>
            <a:pPr>
              <a:buFont typeface="Wingdings" pitchFamily="2" charset="2"/>
              <a:buChar char="q"/>
            </a:pPr>
            <a:r>
              <a:rPr lang="en-US" b="1" dirty="0" smtClean="0"/>
              <a:t>Consider this….</a:t>
            </a:r>
          </a:p>
          <a:p>
            <a:pPr lvl="1">
              <a:buFont typeface="Wingdings" pitchFamily="2" charset="2"/>
              <a:buChar char="§"/>
            </a:pPr>
            <a:r>
              <a:rPr lang="en-US" dirty="0" smtClean="0"/>
              <a:t>Invoices</a:t>
            </a:r>
          </a:p>
          <a:p>
            <a:pPr lvl="1">
              <a:buFont typeface="Wingdings" pitchFamily="2" charset="2"/>
              <a:buChar char="§"/>
            </a:pPr>
            <a:r>
              <a:rPr lang="en-US" dirty="0" smtClean="0"/>
              <a:t>Pcards</a:t>
            </a:r>
          </a:p>
          <a:p>
            <a:pPr lvl="1">
              <a:buFont typeface="Wingdings" pitchFamily="2" charset="2"/>
              <a:buChar char="§"/>
            </a:pPr>
            <a:r>
              <a:rPr lang="en-US" dirty="0" smtClean="0"/>
              <a:t>Unauthorized Purchases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sure to…allow plenty of time.</a:t>
            </a:r>
            <a:endParaRPr lang="en-US" dirty="0"/>
          </a:p>
        </p:txBody>
      </p:sp>
      <p:sp>
        <p:nvSpPr>
          <p:cNvPr id="3" name="Content Placeholder 2"/>
          <p:cNvSpPr>
            <a:spLocks noGrp="1"/>
          </p:cNvSpPr>
          <p:nvPr>
            <p:ph idx="1"/>
          </p:nvPr>
        </p:nvSpPr>
        <p:spPr/>
        <p:txBody>
          <a:bodyPr>
            <a:normAutofit/>
          </a:bodyPr>
          <a:lstStyle/>
          <a:p>
            <a:pPr marL="114300" indent="0">
              <a:buNone/>
            </a:pPr>
            <a:r>
              <a:rPr lang="en-US" dirty="0" smtClean="0"/>
              <a:t>Here’s the fiscal process for purchase requisitions:</a:t>
            </a:r>
          </a:p>
          <a:p>
            <a:r>
              <a:rPr lang="en-US" dirty="0" smtClean="0"/>
              <a:t>PR is added to PO log</a:t>
            </a:r>
          </a:p>
          <a:p>
            <a:r>
              <a:rPr lang="en-US" dirty="0" smtClean="0"/>
              <a:t>Check for required documents – follow up with requester or vendor as needed</a:t>
            </a:r>
          </a:p>
          <a:p>
            <a:pPr lvl="1"/>
            <a:r>
              <a:rPr lang="en-US" sz="2200" dirty="0" smtClean="0"/>
              <a:t>W-9</a:t>
            </a:r>
          </a:p>
          <a:p>
            <a:pPr lvl="1"/>
            <a:r>
              <a:rPr lang="en-US" sz="2200" dirty="0" smtClean="0"/>
              <a:t>Approval Request Form </a:t>
            </a:r>
          </a:p>
          <a:p>
            <a:pPr lvl="1"/>
            <a:r>
              <a:rPr lang="en-US" sz="2200" dirty="0" smtClean="0"/>
              <a:t>Scope of Work</a:t>
            </a:r>
          </a:p>
          <a:p>
            <a:pPr lvl="1"/>
            <a:r>
              <a:rPr lang="en-US" sz="2200" dirty="0" smtClean="0"/>
              <a:t>PERA Retiree information &amp; forms</a:t>
            </a:r>
          </a:p>
          <a:p>
            <a:pPr lvl="1"/>
            <a:r>
              <a:rPr lang="en-US" sz="2200" dirty="0" smtClean="0"/>
              <a:t>Exhibit C – Independent Contractor</a:t>
            </a:r>
          </a:p>
          <a:p>
            <a:pPr lvl="1"/>
            <a:r>
              <a:rPr lang="en-US" sz="2200" dirty="0" smtClean="0"/>
              <a:t>Certificate of Insurance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Fiscal’s process </a:t>
            </a:r>
            <a:r>
              <a:rPr lang="en-US" sz="3600" dirty="0" smtClean="0"/>
              <a:t>(</a:t>
            </a:r>
            <a:r>
              <a:rPr lang="en-US" sz="3600" dirty="0" err="1" smtClean="0"/>
              <a:t>con’t</a:t>
            </a:r>
            <a:r>
              <a:rPr lang="en-US" sz="3600" dirty="0" smtClean="0"/>
              <a:t>)</a:t>
            </a:r>
            <a:endParaRPr lang="en-US" sz="3600" dirty="0"/>
          </a:p>
        </p:txBody>
      </p:sp>
      <p:sp>
        <p:nvSpPr>
          <p:cNvPr id="3" name="Content Placeholder 2"/>
          <p:cNvSpPr>
            <a:spLocks noGrp="1"/>
          </p:cNvSpPr>
          <p:nvPr>
            <p:ph idx="1"/>
          </p:nvPr>
        </p:nvSpPr>
        <p:spPr/>
        <p:txBody>
          <a:bodyPr>
            <a:normAutofit fontScale="92500"/>
          </a:bodyPr>
          <a:lstStyle/>
          <a:p>
            <a:r>
              <a:rPr lang="en-US" dirty="0" smtClean="0"/>
              <a:t>Check for appropriate org and commodity code</a:t>
            </a:r>
          </a:p>
          <a:p>
            <a:r>
              <a:rPr lang="en-US" dirty="0" smtClean="0"/>
              <a:t>Check that the approver has appropriate authority/delegation for the dollar amount</a:t>
            </a:r>
          </a:p>
          <a:p>
            <a:r>
              <a:rPr lang="en-US" dirty="0" smtClean="0"/>
              <a:t>Obtain sign off from grants for use of all 13xxxx orgs</a:t>
            </a:r>
          </a:p>
          <a:p>
            <a:r>
              <a:rPr lang="en-US" dirty="0" smtClean="0"/>
              <a:t>Check for federal grants requirements as needed (SAM)</a:t>
            </a:r>
          </a:p>
          <a:p>
            <a:r>
              <a:rPr lang="en-US" dirty="0" smtClean="0"/>
              <a:t>Route to HR for personal services sign off, if needed</a:t>
            </a:r>
          </a:p>
          <a:p>
            <a:r>
              <a:rPr lang="en-US" dirty="0" smtClean="0"/>
              <a:t>Obtain approval from controller</a:t>
            </a:r>
          </a:p>
          <a:p>
            <a:r>
              <a:rPr lang="en-US" dirty="0"/>
              <a:t>Can a Payment Authorization for Services be issued?</a:t>
            </a:r>
          </a:p>
          <a:p>
            <a:pPr lvl="1"/>
            <a:r>
              <a:rPr lang="en-US" dirty="0"/>
              <a:t>Purchasing Manager signs off, copies onto yellow paper, and returns to requester</a:t>
            </a:r>
          </a:p>
          <a:p>
            <a:r>
              <a:rPr lang="en-US" dirty="0"/>
              <a:t>Is a PO required?</a:t>
            </a:r>
          </a:p>
          <a:p>
            <a:pPr lvl="1"/>
            <a:r>
              <a:rPr lang="en-US" dirty="0"/>
              <a:t>Enter into Banner and issue PO</a:t>
            </a:r>
          </a:p>
          <a:p>
            <a:pPr lvl="1"/>
            <a:r>
              <a:rPr lang="en-US" dirty="0"/>
              <a:t>POs are scanned and emailed to both the vendor and the requester</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66" name="Picture 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2876" y="228600"/>
            <a:ext cx="5819775"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sure … that you don’t need to bid it.</a:t>
            </a:r>
            <a:endParaRPr lang="en-US" dirty="0"/>
          </a:p>
        </p:txBody>
      </p:sp>
      <p:sp>
        <p:nvSpPr>
          <p:cNvPr id="3" name="Content Placeholder 2"/>
          <p:cNvSpPr>
            <a:spLocks noGrp="1"/>
          </p:cNvSpPr>
          <p:nvPr>
            <p:ph idx="1"/>
          </p:nvPr>
        </p:nvSpPr>
        <p:spPr>
          <a:xfrm>
            <a:off x="457200" y="1828800"/>
            <a:ext cx="7620000" cy="4572000"/>
          </a:xfrm>
        </p:spPr>
        <p:txBody>
          <a:bodyPr>
            <a:normAutofit/>
          </a:bodyPr>
          <a:lstStyle/>
          <a:p>
            <a:r>
              <a:rPr lang="en-US" dirty="0" smtClean="0"/>
              <a:t>For Goods</a:t>
            </a:r>
          </a:p>
          <a:p>
            <a:pPr lvl="1"/>
            <a:r>
              <a:rPr lang="en-US" dirty="0" smtClean="0"/>
              <a:t>Documented Quote (DQ)</a:t>
            </a:r>
          </a:p>
          <a:p>
            <a:pPr lvl="2"/>
            <a:r>
              <a:rPr lang="en-US" dirty="0" smtClean="0"/>
              <a:t>Between $10,000 and $150,000</a:t>
            </a:r>
          </a:p>
          <a:p>
            <a:pPr lvl="2"/>
            <a:r>
              <a:rPr lang="en-US" dirty="0" smtClean="0"/>
              <a:t>Post a minimum of 3 days – prefer 1-2 weeks</a:t>
            </a:r>
          </a:p>
          <a:p>
            <a:pPr lvl="1"/>
            <a:r>
              <a:rPr lang="en-US" dirty="0" smtClean="0"/>
              <a:t>Invitation for Bid (IFB)</a:t>
            </a:r>
          </a:p>
          <a:p>
            <a:pPr lvl="2"/>
            <a:r>
              <a:rPr lang="en-US" dirty="0" smtClean="0"/>
              <a:t>Over $150,000 </a:t>
            </a:r>
          </a:p>
          <a:p>
            <a:pPr lvl="2"/>
            <a:r>
              <a:rPr lang="en-US" dirty="0" smtClean="0"/>
              <a:t>Post a minimum of 15 days- prefer 30 days</a:t>
            </a:r>
          </a:p>
          <a:p>
            <a:pPr lvl="1"/>
            <a:r>
              <a:rPr lang="en-US" dirty="0" smtClean="0"/>
              <a:t>For both types</a:t>
            </a:r>
          </a:p>
          <a:p>
            <a:pPr lvl="2"/>
            <a:r>
              <a:rPr lang="en-US" dirty="0" smtClean="0"/>
              <a:t>Requester works with Purchasing to provide specs</a:t>
            </a:r>
          </a:p>
          <a:p>
            <a:pPr lvl="2"/>
            <a:r>
              <a:rPr lang="en-US" dirty="0" smtClean="0"/>
              <a:t>Award to apparent lowest cost vendor</a:t>
            </a:r>
          </a:p>
          <a:p>
            <a:endParaRPr lang="en-US" dirty="0" smtClean="0"/>
          </a:p>
          <a:p>
            <a:pPr lvl="1"/>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Solicitations </a:t>
            </a:r>
            <a:r>
              <a:rPr lang="en-US" sz="3600" dirty="0" smtClean="0"/>
              <a:t>(</a:t>
            </a:r>
            <a:r>
              <a:rPr lang="en-US" sz="3600" dirty="0" err="1" smtClean="0"/>
              <a:t>con’t</a:t>
            </a:r>
            <a:r>
              <a:rPr lang="en-US" sz="3600" dirty="0" smtClean="0"/>
              <a:t>)</a:t>
            </a:r>
            <a:endParaRPr lang="en-US" sz="3600" dirty="0"/>
          </a:p>
        </p:txBody>
      </p:sp>
      <p:sp>
        <p:nvSpPr>
          <p:cNvPr id="3" name="Content Placeholder 2"/>
          <p:cNvSpPr>
            <a:spLocks noGrp="1"/>
          </p:cNvSpPr>
          <p:nvPr>
            <p:ph idx="1"/>
          </p:nvPr>
        </p:nvSpPr>
        <p:spPr/>
        <p:txBody>
          <a:bodyPr>
            <a:normAutofit/>
          </a:bodyPr>
          <a:lstStyle/>
          <a:p>
            <a:r>
              <a:rPr lang="en-US" dirty="0" smtClean="0"/>
              <a:t>For Services</a:t>
            </a:r>
          </a:p>
          <a:p>
            <a:pPr lvl="1"/>
            <a:r>
              <a:rPr lang="en-US" dirty="0" smtClean="0"/>
              <a:t>Documented Quote (DQ)</a:t>
            </a:r>
          </a:p>
          <a:p>
            <a:pPr lvl="2"/>
            <a:r>
              <a:rPr lang="en-US" dirty="0" smtClean="0"/>
              <a:t>Between $25,000 and $150,000</a:t>
            </a:r>
          </a:p>
          <a:p>
            <a:pPr lvl="2"/>
            <a:r>
              <a:rPr lang="en-US" dirty="0" smtClean="0"/>
              <a:t>Used when specs are known and clear</a:t>
            </a:r>
          </a:p>
          <a:p>
            <a:pPr lvl="2"/>
            <a:r>
              <a:rPr lang="en-US" dirty="0" smtClean="0"/>
              <a:t>Some subjective criteria allowed for quality</a:t>
            </a:r>
          </a:p>
          <a:p>
            <a:pPr lvl="2"/>
            <a:r>
              <a:rPr lang="en-US" dirty="0" smtClean="0"/>
              <a:t>Post minimum of 3 days – prefer 1 week</a:t>
            </a:r>
          </a:p>
          <a:p>
            <a:pPr lvl="2"/>
            <a:r>
              <a:rPr lang="en-US" dirty="0" smtClean="0"/>
              <a:t>Allow time to work with Purchasing to develop specs</a:t>
            </a:r>
          </a:p>
          <a:p>
            <a:pPr lvl="2"/>
            <a:r>
              <a:rPr lang="en-US" dirty="0" smtClean="0"/>
              <a:t>Price is primary consideration but may consider other factors</a:t>
            </a:r>
          </a:p>
          <a:p>
            <a:pPr lvl="2"/>
            <a:r>
              <a:rPr lang="en-US" dirty="0" smtClean="0"/>
              <a:t>Informal process </a:t>
            </a:r>
          </a:p>
          <a:p>
            <a:pPr lvl="1"/>
            <a:endParaRPr lang="en-US" dirty="0" smtClean="0"/>
          </a:p>
          <a:p>
            <a:pPr lvl="2"/>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Solicitations </a:t>
            </a:r>
            <a:r>
              <a:rPr lang="en-US" sz="3600" dirty="0"/>
              <a:t>(</a:t>
            </a:r>
            <a:r>
              <a:rPr lang="en-US" sz="3600" dirty="0" err="1"/>
              <a:t>con’t</a:t>
            </a:r>
            <a:r>
              <a:rPr lang="en-US" sz="3600" dirty="0"/>
              <a:t>)</a:t>
            </a:r>
            <a:endParaRPr lang="en-US" dirty="0"/>
          </a:p>
        </p:txBody>
      </p:sp>
      <p:sp>
        <p:nvSpPr>
          <p:cNvPr id="3" name="Content Placeholder 2"/>
          <p:cNvSpPr>
            <a:spLocks noGrp="1"/>
          </p:cNvSpPr>
          <p:nvPr>
            <p:ph idx="1"/>
          </p:nvPr>
        </p:nvSpPr>
        <p:spPr/>
        <p:txBody>
          <a:bodyPr>
            <a:normAutofit/>
          </a:bodyPr>
          <a:lstStyle/>
          <a:p>
            <a:r>
              <a:rPr lang="en-US" dirty="0" smtClean="0"/>
              <a:t>For Services (</a:t>
            </a:r>
            <a:r>
              <a:rPr lang="en-US" dirty="0" err="1" smtClean="0"/>
              <a:t>con’t</a:t>
            </a:r>
            <a:r>
              <a:rPr lang="en-US" dirty="0" smtClean="0"/>
              <a:t>)</a:t>
            </a:r>
          </a:p>
          <a:p>
            <a:pPr lvl="1"/>
            <a:r>
              <a:rPr lang="en-US" dirty="0" smtClean="0"/>
              <a:t>Request for Proposal (RFP)</a:t>
            </a:r>
          </a:p>
          <a:p>
            <a:pPr lvl="2"/>
            <a:r>
              <a:rPr lang="en-US" dirty="0" smtClean="0"/>
              <a:t>Over $25,000</a:t>
            </a:r>
          </a:p>
          <a:p>
            <a:pPr lvl="2"/>
            <a:r>
              <a:rPr lang="en-US" dirty="0" smtClean="0"/>
              <a:t>Used when specs are not clear – know the outcome you want, but not sure on how to get there</a:t>
            </a:r>
          </a:p>
          <a:p>
            <a:pPr lvl="2"/>
            <a:r>
              <a:rPr lang="en-US" dirty="0" smtClean="0"/>
              <a:t>Post for a minimum of 30 days</a:t>
            </a:r>
          </a:p>
          <a:p>
            <a:pPr lvl="2"/>
            <a:r>
              <a:rPr lang="en-US" dirty="0" smtClean="0"/>
              <a:t>Total time line can be as much as 6 months - including time to develop the Statement of Work/Requirements, Posting, Evaluating, and Contracting</a:t>
            </a:r>
          </a:p>
          <a:p>
            <a:pPr lvl="2"/>
            <a:r>
              <a:rPr lang="en-US" dirty="0" smtClean="0"/>
              <a:t>Formal process – closed bids evaluated by a team</a:t>
            </a:r>
          </a:p>
          <a:p>
            <a:pPr lvl="2"/>
            <a:endParaRPr lang="en-US" dirty="0"/>
          </a:p>
          <a:p>
            <a:pPr marL="777240" lvl="2" indent="0">
              <a:buNone/>
            </a:pPr>
            <a:endParaRPr lang="en-US" dirty="0"/>
          </a:p>
          <a:p>
            <a:pPr marL="777240" lvl="2" indent="0">
              <a:buNone/>
            </a:pPr>
            <a:r>
              <a:rPr lang="en-US" b="1" dirty="0" smtClean="0"/>
              <a:t>NOTE:  </a:t>
            </a:r>
            <a:r>
              <a:rPr lang="en-US" dirty="0" smtClean="0"/>
              <a:t>Due to the CORE conversion, bids should not be posted between May 1 and July 1.  </a:t>
            </a:r>
            <a:r>
              <a:rPr lang="en-US" b="1" dirty="0" smtClean="0"/>
              <a:t>PLAN AHEAD!!!</a:t>
            </a:r>
          </a:p>
          <a:p>
            <a:pPr lvl="1"/>
            <a:endParaRPr lang="en-US" dirty="0" smtClean="0"/>
          </a:p>
          <a:p>
            <a:pPr lvl="1"/>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Solicitations </a:t>
            </a:r>
            <a:r>
              <a:rPr lang="en-US" sz="3600" dirty="0"/>
              <a:t>(</a:t>
            </a:r>
            <a:r>
              <a:rPr lang="en-US" sz="3600" dirty="0" err="1"/>
              <a:t>con’t</a:t>
            </a:r>
            <a:r>
              <a:rPr lang="en-US" sz="3600" dirty="0"/>
              <a:t>)</a:t>
            </a:r>
            <a:endParaRPr lang="en-US" dirty="0"/>
          </a:p>
        </p:txBody>
      </p:sp>
      <p:sp>
        <p:nvSpPr>
          <p:cNvPr id="3" name="Content Placeholder 2"/>
          <p:cNvSpPr>
            <a:spLocks noGrp="1"/>
          </p:cNvSpPr>
          <p:nvPr>
            <p:ph idx="1"/>
          </p:nvPr>
        </p:nvSpPr>
        <p:spPr/>
        <p:txBody>
          <a:bodyPr/>
          <a:lstStyle/>
          <a:p>
            <a:r>
              <a:rPr lang="en-US" dirty="0" smtClean="0"/>
              <a:t>Sole Source</a:t>
            </a:r>
          </a:p>
          <a:p>
            <a:pPr lvl="1"/>
            <a:r>
              <a:rPr lang="en-US" dirty="0" smtClean="0"/>
              <a:t>Used when only 1 product or service will work </a:t>
            </a:r>
            <a:r>
              <a:rPr lang="en-US" b="1" u="sng" dirty="0" smtClean="0"/>
              <a:t>and</a:t>
            </a:r>
            <a:r>
              <a:rPr lang="en-US" dirty="0" smtClean="0"/>
              <a:t> there is only 1 vendor who provides it</a:t>
            </a:r>
          </a:p>
          <a:p>
            <a:pPr lvl="1"/>
            <a:r>
              <a:rPr lang="en-US" dirty="0" smtClean="0"/>
              <a:t>Requester provides justification for both positions</a:t>
            </a:r>
          </a:p>
          <a:p>
            <a:pPr lvl="1"/>
            <a:r>
              <a:rPr lang="en-US" dirty="0" smtClean="0"/>
              <a:t>Is not used because:</a:t>
            </a:r>
          </a:p>
          <a:p>
            <a:pPr lvl="2"/>
            <a:r>
              <a:rPr lang="en-US" dirty="0" smtClean="0"/>
              <a:t>you have run out of time</a:t>
            </a:r>
          </a:p>
          <a:p>
            <a:pPr lvl="2"/>
            <a:r>
              <a:rPr lang="en-US" dirty="0" smtClean="0"/>
              <a:t>you want to use a particular vendor</a:t>
            </a:r>
          </a:p>
          <a:p>
            <a:pPr lvl="1"/>
            <a:r>
              <a:rPr lang="en-US" dirty="0" smtClean="0"/>
              <a:t>Post on BIDS for a minimum of 3 days</a:t>
            </a:r>
          </a:p>
          <a:p>
            <a:pPr lvl="1"/>
            <a:r>
              <a:rPr lang="en-US" dirty="0" smtClean="0"/>
              <a:t>Any challenges mean a bid is required</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how to pay for it.</a:t>
            </a:r>
            <a:endParaRPr lang="en-US" dirty="0"/>
          </a:p>
        </p:txBody>
      </p:sp>
      <p:sp>
        <p:nvSpPr>
          <p:cNvPr id="3" name="Content Placeholder 2"/>
          <p:cNvSpPr>
            <a:spLocks noGrp="1"/>
          </p:cNvSpPr>
          <p:nvPr>
            <p:ph idx="1"/>
          </p:nvPr>
        </p:nvSpPr>
        <p:spPr/>
        <p:txBody>
          <a:bodyPr>
            <a:normAutofit/>
          </a:bodyPr>
          <a:lstStyle/>
          <a:p>
            <a:r>
              <a:rPr lang="en-US" dirty="0" smtClean="0"/>
              <a:t>General requirements – all types </a:t>
            </a:r>
          </a:p>
          <a:p>
            <a:pPr lvl="1"/>
            <a:r>
              <a:rPr lang="en-US" dirty="0"/>
              <a:t>Check to be sure that the vendor’s math is correct and that the bill amount is correct (check your agreements and SOWs)</a:t>
            </a:r>
          </a:p>
          <a:p>
            <a:pPr lvl="1"/>
            <a:r>
              <a:rPr lang="en-US" dirty="0" smtClean="0"/>
              <a:t>Sign and attach any packing slip</a:t>
            </a:r>
          </a:p>
          <a:p>
            <a:pPr lvl="1"/>
            <a:r>
              <a:rPr lang="en-US" dirty="0" smtClean="0"/>
              <a:t>Sign off on invoices as received and okay to pay – your signature verifies that the product/services has been received AND that the invoice is accurate</a:t>
            </a:r>
          </a:p>
          <a:p>
            <a:pPr lvl="1"/>
            <a:r>
              <a:rPr lang="en-US" dirty="0" smtClean="0"/>
              <a:t>Provide org and commodity code if no PO or Payment Authorization is attached</a:t>
            </a:r>
          </a:p>
          <a:p>
            <a:pPr lvl="1"/>
            <a:r>
              <a:rPr lang="en-US" dirty="0" smtClean="0"/>
              <a:t>Be sure all necessary back up documents are attached – could be ARFs, Payment Authorizations, list of attendees for meetings</a:t>
            </a:r>
          </a:p>
          <a:p>
            <a:pPr lvl="1"/>
            <a:r>
              <a:rPr lang="en-US" b="1" dirty="0" smtClean="0"/>
              <a:t>NOTE:</a:t>
            </a:r>
            <a:r>
              <a:rPr lang="en-US" dirty="0" smtClean="0"/>
              <a:t>  AP’s deadline for payments is noon on Thursday for the following Tuesday check run</a:t>
            </a:r>
          </a:p>
          <a:p>
            <a:endParaRPr lang="en-US" dirty="0" smtClean="0"/>
          </a:p>
          <a:p>
            <a:pPr lvl="1"/>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Payments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smtClean="0"/>
              <a:t>All purchases on a PO</a:t>
            </a:r>
          </a:p>
          <a:p>
            <a:pPr lvl="1"/>
            <a:r>
              <a:rPr lang="en-US" dirty="0" smtClean="0"/>
              <a:t>Check that the billing method matches the PO (regular or standing)</a:t>
            </a:r>
          </a:p>
          <a:p>
            <a:pPr lvl="1"/>
            <a:r>
              <a:rPr lang="en-US" dirty="0" smtClean="0"/>
              <a:t>Break down invoice by line </a:t>
            </a:r>
          </a:p>
          <a:p>
            <a:pPr lvl="1"/>
            <a:r>
              <a:rPr lang="en-US" dirty="0" smtClean="0"/>
              <a:t>Attach copy of PO to invoice – every time, please</a:t>
            </a:r>
          </a:p>
          <a:p>
            <a:r>
              <a:rPr lang="en-US" dirty="0" smtClean="0"/>
              <a:t>Goods under $5,000</a:t>
            </a:r>
          </a:p>
          <a:p>
            <a:pPr lvl="1"/>
            <a:r>
              <a:rPr lang="en-US" dirty="0" smtClean="0"/>
              <a:t>PCard within your single purchase limit</a:t>
            </a:r>
          </a:p>
          <a:p>
            <a:pPr lvl="1"/>
            <a:r>
              <a:rPr lang="en-US" dirty="0" smtClean="0"/>
              <a:t>Invoice and Pay Direct if over </a:t>
            </a:r>
          </a:p>
          <a:p>
            <a:r>
              <a:rPr lang="en-US" dirty="0" smtClean="0"/>
              <a:t>Services under $5,000</a:t>
            </a:r>
          </a:p>
          <a:p>
            <a:pPr lvl="1"/>
            <a:r>
              <a:rPr lang="en-US" dirty="0" smtClean="0"/>
              <a:t>Invoice or PCard within your single purchase limit </a:t>
            </a:r>
          </a:p>
          <a:p>
            <a:pPr lvl="1"/>
            <a:r>
              <a:rPr lang="en-US" dirty="0" smtClean="0"/>
              <a:t>Payment Authorization for </a:t>
            </a:r>
            <a:r>
              <a:rPr lang="en-US" dirty="0"/>
              <a:t>all vendors not on </a:t>
            </a:r>
            <a:r>
              <a:rPr lang="en-US" dirty="0" smtClean="0"/>
              <a:t>Approved </a:t>
            </a:r>
            <a:r>
              <a:rPr lang="en-US" dirty="0"/>
              <a:t>Vendors for </a:t>
            </a:r>
            <a:r>
              <a:rPr lang="en-US" dirty="0" smtClean="0"/>
              <a:t>Services list.  </a:t>
            </a:r>
            <a:endParaRPr lang="en-US" dirty="0"/>
          </a:p>
          <a:p>
            <a:pPr lvl="1"/>
            <a:endParaRPr lang="en-US" dirty="0" smtClean="0"/>
          </a:p>
          <a:p>
            <a:pPr lvl="1"/>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CCards</a:t>
            </a:r>
            <a:endParaRPr lang="en-US" dirty="0"/>
          </a:p>
        </p:txBody>
      </p:sp>
      <p:sp>
        <p:nvSpPr>
          <p:cNvPr id="3" name="Content Placeholder 2"/>
          <p:cNvSpPr>
            <a:spLocks noGrp="1"/>
          </p:cNvSpPr>
          <p:nvPr>
            <p:ph idx="1"/>
          </p:nvPr>
        </p:nvSpPr>
        <p:spPr/>
        <p:txBody>
          <a:bodyPr/>
          <a:lstStyle/>
          <a:p>
            <a:r>
              <a:rPr lang="en-US" dirty="0" smtClean="0"/>
              <a:t>No Colorado State Sales Tax – must document efforts to receive credit</a:t>
            </a:r>
          </a:p>
          <a:p>
            <a:r>
              <a:rPr lang="en-US" dirty="0" smtClean="0"/>
              <a:t>Reallocate within 2 weeks</a:t>
            </a:r>
          </a:p>
          <a:p>
            <a:r>
              <a:rPr lang="en-US" dirty="0" smtClean="0"/>
              <a:t>Prohibited transactions</a:t>
            </a:r>
          </a:p>
          <a:p>
            <a:r>
              <a:rPr lang="en-US" dirty="0" smtClean="0"/>
              <a:t>Need to have SSB forms on file before you can reallocate.  Access needed is “Both”</a:t>
            </a:r>
          </a:p>
          <a:p>
            <a:r>
              <a:rPr lang="en-US" dirty="0" smtClean="0"/>
              <a:t>If your funds change from year to year, you will need to complete a new SSB form on July 1</a:t>
            </a:r>
          </a:p>
          <a:p>
            <a:r>
              <a:rPr lang="en-US" dirty="0" smtClean="0"/>
              <a:t>Need to have current signature delegation form on file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this purchase travel related?</a:t>
            </a:r>
            <a:endParaRPr lang="en-US" dirty="0"/>
          </a:p>
        </p:txBody>
      </p:sp>
      <p:sp>
        <p:nvSpPr>
          <p:cNvPr id="3" name="Content Placeholder 2"/>
          <p:cNvSpPr>
            <a:spLocks noGrp="1"/>
          </p:cNvSpPr>
          <p:nvPr>
            <p:ph idx="1"/>
          </p:nvPr>
        </p:nvSpPr>
        <p:spPr/>
        <p:txBody>
          <a:bodyPr>
            <a:normAutofit/>
          </a:bodyPr>
          <a:lstStyle/>
          <a:p>
            <a:r>
              <a:rPr lang="en-US" dirty="0" smtClean="0"/>
              <a:t>Travel related purchases would be placed on a travel card.</a:t>
            </a:r>
          </a:p>
          <a:p>
            <a:r>
              <a:rPr lang="en-US" dirty="0" smtClean="0"/>
              <a:t>PCards may not be used for travel related expenses.</a:t>
            </a:r>
          </a:p>
          <a:p>
            <a:r>
              <a:rPr lang="en-US" dirty="0" smtClean="0"/>
              <a:t>Individuals pay the bank bill and then submit a Travel Expense Reimbursement form.</a:t>
            </a:r>
          </a:p>
          <a:p>
            <a:r>
              <a:rPr lang="en-US" dirty="0" smtClean="0"/>
              <a:t>An ARF is generally required for reimbursement.</a:t>
            </a:r>
          </a:p>
          <a:p>
            <a:r>
              <a:rPr lang="en-US" dirty="0" smtClean="0"/>
              <a:t>No personal purchases permitted.</a:t>
            </a:r>
          </a:p>
          <a:p>
            <a:r>
              <a:rPr lang="en-US" dirty="0"/>
              <a:t>Subject to Fiscal Rule 5-1</a:t>
            </a:r>
          </a:p>
          <a:p>
            <a:pPr lvl="1"/>
            <a:r>
              <a:rPr lang="en-US" dirty="0"/>
              <a:t>Meals generally not allowed for single day </a:t>
            </a:r>
            <a:r>
              <a:rPr lang="en-US" dirty="0" smtClean="0"/>
              <a:t>travel</a:t>
            </a:r>
          </a:p>
          <a:p>
            <a:pPr lvl="1"/>
            <a:r>
              <a:rPr lang="en-US" dirty="0" smtClean="0"/>
              <a:t>Meal Per Diems apply for overnight stays (75% on day of travel)</a:t>
            </a:r>
          </a:p>
          <a:p>
            <a:pPr lvl="1"/>
            <a:r>
              <a:rPr lang="en-US" dirty="0" smtClean="0"/>
              <a:t>Receipts required for non-meal  or mileage expenses</a:t>
            </a:r>
            <a:endParaRPr lang="en-US" dirty="0"/>
          </a:p>
          <a:p>
            <a:pPr lvl="1"/>
            <a:r>
              <a:rPr lang="en-US" dirty="0"/>
              <a:t>Reimbursement submitted within 60 days of first day of travel</a:t>
            </a:r>
          </a:p>
          <a:p>
            <a:r>
              <a:rPr lang="en-US" dirty="0" smtClean="0"/>
              <a:t>See CCCS Travel Guidelines and Tips for more details</a:t>
            </a:r>
          </a:p>
          <a:p>
            <a:pPr lvl="1"/>
            <a:endParaRPr lang="en-US"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CCards</a:t>
            </a:r>
            <a:r>
              <a:rPr lang="en-US" dirty="0" smtClean="0"/>
              <a:t>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Statements with all back up documents are approved by Approving Authority and submitted by the 15</a:t>
            </a:r>
            <a:r>
              <a:rPr lang="en-US" baseline="30000" dirty="0" smtClean="0"/>
              <a:t>th</a:t>
            </a:r>
            <a:r>
              <a:rPr lang="en-US" dirty="0" smtClean="0"/>
              <a:t> of the following month.</a:t>
            </a:r>
          </a:p>
          <a:p>
            <a:r>
              <a:rPr lang="en-US" dirty="0" smtClean="0"/>
              <a:t>We audit every month for:</a:t>
            </a:r>
          </a:p>
          <a:p>
            <a:pPr lvl="1"/>
            <a:r>
              <a:rPr lang="en-US" dirty="0" smtClean="0"/>
              <a:t>Monthly Certification and Approval</a:t>
            </a:r>
          </a:p>
          <a:p>
            <a:pPr lvl="1"/>
            <a:r>
              <a:rPr lang="en-US" dirty="0" smtClean="0"/>
              <a:t>Reallocation screen shot (don’t need the Banner email)</a:t>
            </a:r>
          </a:p>
          <a:p>
            <a:pPr lvl="1"/>
            <a:r>
              <a:rPr lang="en-US" u="sng" dirty="0" smtClean="0"/>
              <a:t>Itemized</a:t>
            </a:r>
            <a:r>
              <a:rPr lang="en-US" dirty="0" smtClean="0"/>
              <a:t> receipt</a:t>
            </a:r>
          </a:p>
          <a:p>
            <a:pPr lvl="1"/>
            <a:r>
              <a:rPr lang="en-US" dirty="0" smtClean="0"/>
              <a:t>ARF and other approvals as needed</a:t>
            </a:r>
          </a:p>
          <a:p>
            <a:pPr lvl="1"/>
            <a:r>
              <a:rPr lang="en-US" dirty="0" smtClean="0"/>
              <a:t>Prohibited transactions: taxes, alcohol, split purchases</a:t>
            </a:r>
          </a:p>
          <a:p>
            <a:r>
              <a:rPr lang="en-US" dirty="0"/>
              <a:t>Violation Notices</a:t>
            </a:r>
          </a:p>
          <a:p>
            <a:pPr lvl="1"/>
            <a:r>
              <a:rPr lang="en-US" dirty="0"/>
              <a:t>Are sent to cardholder – in mailbox</a:t>
            </a:r>
          </a:p>
          <a:p>
            <a:pPr lvl="1"/>
            <a:r>
              <a:rPr lang="en-US" dirty="0"/>
              <a:t>Explanation provided by cardholder and signed</a:t>
            </a:r>
          </a:p>
          <a:p>
            <a:pPr lvl="1"/>
            <a:r>
              <a:rPr lang="en-US" dirty="0"/>
              <a:t>3 strike policy </a:t>
            </a:r>
          </a:p>
          <a:p>
            <a:pPr lvl="1"/>
            <a:r>
              <a:rPr lang="en-US" dirty="0"/>
              <a:t>Signed by Approving Authority and returned to purchasing</a:t>
            </a:r>
          </a:p>
          <a:p>
            <a:pPr lvl="1"/>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Unauthorized Purchases</a:t>
            </a:r>
            <a:endParaRPr lang="en-US" dirty="0"/>
          </a:p>
        </p:txBody>
      </p:sp>
      <p:sp>
        <p:nvSpPr>
          <p:cNvPr id="3" name="Content Placeholder 2"/>
          <p:cNvSpPr>
            <a:spLocks noGrp="1"/>
          </p:cNvSpPr>
          <p:nvPr>
            <p:ph idx="1"/>
          </p:nvPr>
        </p:nvSpPr>
        <p:spPr/>
        <p:txBody>
          <a:bodyPr/>
          <a:lstStyle/>
          <a:p>
            <a:r>
              <a:rPr lang="en-US" dirty="0"/>
              <a:t>Any situation where a purchase has occurred or a purchase commitment has been made to a vendor to obtain goods or services and:</a:t>
            </a:r>
          </a:p>
          <a:p>
            <a:pPr lvl="1"/>
            <a:r>
              <a:rPr lang="en-US" dirty="0"/>
              <a:t>Purchaser has not followed established applicable purchasing statutes and rules, or</a:t>
            </a:r>
          </a:p>
          <a:p>
            <a:pPr lvl="1"/>
            <a:r>
              <a:rPr lang="en-US" dirty="0"/>
              <a:t>Purchase is made by a person(s) who is not so authorized</a:t>
            </a:r>
          </a:p>
          <a:p>
            <a:r>
              <a:rPr lang="en-US" dirty="0" smtClean="0"/>
              <a:t>Remedies</a:t>
            </a:r>
          </a:p>
          <a:p>
            <a:pPr lvl="1"/>
            <a:r>
              <a:rPr lang="en-US" dirty="0" smtClean="0"/>
              <a:t>Ratification – employee completes ratification form with description, explanation of violation and supporting docs.  VP Finance sends to State Controller’s Office for approval.</a:t>
            </a:r>
          </a:p>
          <a:p>
            <a:r>
              <a:rPr lang="en-US" dirty="0" smtClean="0"/>
              <a:t>Liabilities – should the State not ratify the purchase</a:t>
            </a:r>
          </a:p>
          <a:p>
            <a:pPr lvl="1"/>
            <a:r>
              <a:rPr lang="en-US" dirty="0" smtClean="0"/>
              <a:t>The head of the agency and the employee are personally liable for the costs</a:t>
            </a:r>
            <a:endParaRPr lang="en-US" dirty="0"/>
          </a:p>
        </p:txBody>
      </p:sp>
    </p:spTree>
    <p:extLst>
      <p:ext uri="{BB962C8B-B14F-4D97-AF65-F5344CB8AC3E}">
        <p14:creationId xmlns:p14="http://schemas.microsoft.com/office/powerpoint/2010/main" val="22725777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This is the state of </a:t>
            </a:r>
            <a:r>
              <a:rPr lang="en-US" smtClean="0"/>
              <a:t>purchasing today</a:t>
            </a:r>
            <a:endParaRPr lang="en-US" dirty="0" smtClean="0"/>
          </a:p>
          <a:p>
            <a:r>
              <a:rPr lang="en-US" dirty="0" smtClean="0"/>
              <a:t>As we all know, changes happen.  When they do, we will communicate via email </a:t>
            </a:r>
          </a:p>
          <a:p>
            <a:r>
              <a:rPr lang="en-US" dirty="0" smtClean="0"/>
              <a:t>For particularly complicated changes, we will schedule meetings </a:t>
            </a:r>
          </a:p>
          <a:p>
            <a:r>
              <a:rPr lang="en-US" dirty="0" smtClean="0"/>
              <a:t>Please, please contact any of us in the fiscal area.  We are all happy to answer questions</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5" name="Content Placeholder 4"/>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pPr lvl="2">
              <a:buNone/>
            </a:pPr>
            <a:r>
              <a:rPr lang="en-US" sz="4400" dirty="0" smtClean="0"/>
              <a:t>Did I leave anything out?</a:t>
            </a:r>
          </a:p>
          <a:p>
            <a:endParaRPr lang="en-US" dirty="0" smtClean="0"/>
          </a:p>
          <a:p>
            <a:endParaRPr lang="en-US" dirty="0" smtClean="0"/>
          </a:p>
          <a:p>
            <a:endParaRPr lang="en-US" dirty="0" smtClean="0"/>
          </a:p>
          <a:p>
            <a:endParaRPr lang="en-US" dirty="0"/>
          </a:p>
        </p:txBody>
      </p:sp>
      <p:pic>
        <p:nvPicPr>
          <p:cNvPr id="47108" name="Picture 4" descr="C:\Documents and Settings\THindsman\Local Settings\Temporary Internet Files\Content.IE5\2IBNJ9KZ\MM900282747[1].gif"/>
          <p:cNvPicPr>
            <a:picLocks noChangeAspect="1" noChangeArrowheads="1" noCrop="1"/>
          </p:cNvPicPr>
          <p:nvPr/>
        </p:nvPicPr>
        <p:blipFill>
          <a:blip r:embed="rId2" cstate="print"/>
          <a:srcRect/>
          <a:stretch>
            <a:fillRect/>
          </a:stretch>
        </p:blipFill>
        <p:spPr bwMode="auto">
          <a:xfrm>
            <a:off x="2971800" y="1752600"/>
            <a:ext cx="2209800" cy="2209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Is this purchase IT related?</a:t>
            </a:r>
            <a:endParaRPr lang="en-US" dirty="0"/>
          </a:p>
        </p:txBody>
      </p:sp>
      <p:sp>
        <p:nvSpPr>
          <p:cNvPr id="3" name="Content Placeholder 2"/>
          <p:cNvSpPr>
            <a:spLocks noGrp="1"/>
          </p:cNvSpPr>
          <p:nvPr>
            <p:ph idx="1"/>
          </p:nvPr>
        </p:nvSpPr>
        <p:spPr/>
        <p:txBody>
          <a:bodyPr>
            <a:normAutofit/>
          </a:bodyPr>
          <a:lstStyle/>
          <a:p>
            <a:r>
              <a:rPr lang="en-US" dirty="0" smtClean="0"/>
              <a:t>All IT related purchases must be made through the IT department</a:t>
            </a:r>
          </a:p>
          <a:p>
            <a:pPr lvl="1"/>
            <a:r>
              <a:rPr lang="en-US" dirty="0" smtClean="0"/>
              <a:t>Includes software, hardware, keyboards, </a:t>
            </a:r>
            <a:r>
              <a:rPr lang="en-US" dirty="0" err="1" smtClean="0"/>
              <a:t>iPads</a:t>
            </a:r>
            <a:r>
              <a:rPr lang="en-US" dirty="0" smtClean="0"/>
              <a:t>, computer accessories and peripherals</a:t>
            </a:r>
          </a:p>
          <a:p>
            <a:r>
              <a:rPr lang="en-US" dirty="0" smtClean="0"/>
              <a:t>Submit a request by contacting Chris St. Clergy at </a:t>
            </a:r>
            <a:r>
              <a:rPr lang="en-US" dirty="0" smtClean="0">
                <a:hlinkClick r:id="rId2"/>
              </a:rPr>
              <a:t>chris.stclergy@cccs.edu</a:t>
            </a:r>
            <a:r>
              <a:rPr lang="en-US" dirty="0" smtClean="0"/>
              <a:t> or at extension 2266</a:t>
            </a:r>
          </a:p>
          <a:p>
            <a:r>
              <a:rPr lang="en-US" dirty="0" smtClean="0"/>
              <a:t>Include as much detail as possible – software version, make, model</a:t>
            </a:r>
          </a:p>
          <a:p>
            <a:r>
              <a:rPr lang="en-US" dirty="0" smtClean="0"/>
              <a:t>IT will either</a:t>
            </a:r>
          </a:p>
          <a:p>
            <a:pPr lvl="1"/>
            <a:r>
              <a:rPr lang="en-US" dirty="0" smtClean="0"/>
              <a:t>Generate a PR for the order, bring to you for signature, and process the order  </a:t>
            </a:r>
          </a:p>
          <a:p>
            <a:pPr lvl="1"/>
            <a:r>
              <a:rPr lang="en-US" dirty="0" smtClean="0"/>
              <a:t>Send an email as approval for you to place the order.  </a:t>
            </a:r>
            <a:r>
              <a:rPr lang="en-US" smtClean="0"/>
              <a:t>Be sure to </a:t>
            </a:r>
            <a:r>
              <a:rPr lang="en-US" dirty="0" smtClean="0"/>
              <a:t>attach a copy of the approval as backup.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do you need to think about?</a:t>
            </a:r>
            <a:endParaRPr lang="en-US" dirty="0"/>
          </a:p>
        </p:txBody>
      </p:sp>
      <p:sp>
        <p:nvSpPr>
          <p:cNvPr id="3" name="Content Placeholder 2"/>
          <p:cNvSpPr>
            <a:spLocks noGrp="1"/>
          </p:cNvSpPr>
          <p:nvPr>
            <p:ph idx="1"/>
          </p:nvPr>
        </p:nvSpPr>
        <p:spPr>
          <a:xfrm>
            <a:off x="457200" y="1905000"/>
            <a:ext cx="7620000" cy="4495800"/>
          </a:xfrm>
        </p:spPr>
        <p:txBody>
          <a:bodyPr/>
          <a:lstStyle/>
          <a:p>
            <a:pPr lvl="1"/>
            <a:r>
              <a:rPr lang="en-US" dirty="0" smtClean="0"/>
              <a:t>Do I have the authority to purchase?</a:t>
            </a:r>
          </a:p>
          <a:p>
            <a:pPr lvl="2"/>
            <a:r>
              <a:rPr lang="en-US" dirty="0" smtClean="0"/>
              <a:t>I am Org code owner or have delegation</a:t>
            </a:r>
          </a:p>
          <a:p>
            <a:pPr lvl="1"/>
            <a:r>
              <a:rPr lang="en-US" dirty="0" smtClean="0"/>
              <a:t>Do I have the approvals I need?</a:t>
            </a:r>
          </a:p>
          <a:p>
            <a:pPr lvl="2"/>
            <a:r>
              <a:rPr lang="en-US" dirty="0" smtClean="0"/>
              <a:t>Email approval for non-delegated orgs</a:t>
            </a:r>
          </a:p>
          <a:p>
            <a:pPr lvl="1"/>
            <a:r>
              <a:rPr lang="en-US" dirty="0" smtClean="0"/>
              <a:t>Are sufficient funds available?</a:t>
            </a:r>
          </a:p>
          <a:p>
            <a:pPr lvl="1"/>
            <a:r>
              <a:rPr lang="en-US" dirty="0" smtClean="0"/>
              <a:t>Am I getting a fair, reasonable price?</a:t>
            </a:r>
          </a:p>
          <a:p>
            <a:pPr lvl="1"/>
            <a:r>
              <a:rPr lang="en-US" dirty="0" smtClean="0"/>
              <a:t>Am I buying goods or services?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I need to bid this? </a:t>
            </a:r>
            <a:endParaRPr lang="en-US" dirty="0"/>
          </a:p>
        </p:txBody>
      </p:sp>
      <p:sp>
        <p:nvSpPr>
          <p:cNvPr id="3" name="Content Placeholder 2"/>
          <p:cNvSpPr>
            <a:spLocks noGrp="1"/>
          </p:cNvSpPr>
          <p:nvPr>
            <p:ph idx="1"/>
          </p:nvPr>
        </p:nvSpPr>
        <p:spPr>
          <a:xfrm>
            <a:off x="304800" y="1554162"/>
            <a:ext cx="8686800" cy="4694238"/>
          </a:xfrm>
        </p:spPr>
        <p:txBody>
          <a:bodyPr>
            <a:normAutofit/>
          </a:bodyPr>
          <a:lstStyle/>
          <a:p>
            <a:r>
              <a:rPr lang="en-US" dirty="0" smtClean="0"/>
              <a:t>How much am I spending?</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Contact Purchasing if bid is required</a:t>
            </a:r>
          </a:p>
        </p:txBody>
      </p:sp>
      <p:graphicFrame>
        <p:nvGraphicFramePr>
          <p:cNvPr id="1026" name="Object 2"/>
          <p:cNvGraphicFramePr>
            <a:graphicFrameLocks noChangeAspect="1"/>
          </p:cNvGraphicFramePr>
          <p:nvPr/>
        </p:nvGraphicFramePr>
        <p:xfrm>
          <a:off x="609600" y="2209800"/>
          <a:ext cx="7620000" cy="2895600"/>
        </p:xfrm>
        <a:graphic>
          <a:graphicData uri="http://schemas.openxmlformats.org/presentationml/2006/ole">
            <mc:AlternateContent xmlns:mc="http://schemas.openxmlformats.org/markup-compatibility/2006">
              <mc:Choice xmlns:v="urn:schemas-microsoft-com:vml" Requires="v">
                <p:oleObj spid="_x0000_s1049" name="Worksheet" r:id="rId4" imgW="3152708" imgH="981097" progId="Excel.Sheet.12">
                  <p:embed/>
                </p:oleObj>
              </mc:Choice>
              <mc:Fallback>
                <p:oleObj name="Worksheet" r:id="rId4" imgW="3152708" imgH="981097" progId="Excel.Shee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209800"/>
                        <a:ext cx="76200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 I buying goods or services?</a:t>
            </a:r>
            <a:endParaRPr lang="en-US" dirty="0"/>
          </a:p>
        </p:txBody>
      </p:sp>
      <p:sp>
        <p:nvSpPr>
          <p:cNvPr id="3" name="Content Placeholder 2"/>
          <p:cNvSpPr>
            <a:spLocks noGrp="1"/>
          </p:cNvSpPr>
          <p:nvPr>
            <p:ph idx="1"/>
          </p:nvPr>
        </p:nvSpPr>
        <p:spPr/>
        <p:txBody>
          <a:bodyPr/>
          <a:lstStyle/>
          <a:p>
            <a:r>
              <a:rPr lang="en-US" dirty="0" smtClean="0"/>
              <a:t>What is a good (aka commodity)?</a:t>
            </a:r>
          </a:p>
          <a:p>
            <a:pPr lvl="1"/>
            <a:r>
              <a:rPr lang="en-US" dirty="0" smtClean="0"/>
              <a:t>An item that you are buying “off the shelf” – something any other person might also want to buy.  </a:t>
            </a:r>
          </a:p>
          <a:p>
            <a:pPr lvl="1"/>
            <a:r>
              <a:rPr lang="en-US" dirty="0" smtClean="0"/>
              <a:t>Includes out of the box software, office supplies, cleaning supplies, groceries, bagels from a bin, tractors, etc. </a:t>
            </a:r>
          </a:p>
          <a:p>
            <a:r>
              <a:rPr lang="en-US" dirty="0"/>
              <a:t>What is a service?</a:t>
            </a:r>
          </a:p>
          <a:p>
            <a:pPr lvl="1"/>
            <a:r>
              <a:rPr lang="en-US" dirty="0"/>
              <a:t>Anytime you ask a person to do something for you.  </a:t>
            </a:r>
          </a:p>
          <a:p>
            <a:pPr lvl="1"/>
            <a:r>
              <a:rPr lang="en-US" dirty="0"/>
              <a:t>A purchase can begin as a good and end up as a service:  water bottles that are customized</a:t>
            </a:r>
          </a:p>
          <a:p>
            <a:pPr lvl="1"/>
            <a:r>
              <a:rPr lang="en-US" dirty="0"/>
              <a:t>Includes advertising, printing, catering, background checks, repair </a:t>
            </a:r>
            <a:r>
              <a:rPr lang="en-US" dirty="0" smtClean="0"/>
              <a:t>work, guest speakers.</a:t>
            </a:r>
            <a:endParaRPr lang="en-US" dirty="0"/>
          </a:p>
          <a:p>
            <a:pPr lvl="1"/>
            <a:r>
              <a:rPr lang="en-US" dirty="0" smtClean="0"/>
              <a:t>Contact Purchasing if you aren’t sure.</a:t>
            </a:r>
            <a:endParaRPr lang="en-US" dirty="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2762"/>
          </a:xfrm>
        </p:spPr>
        <p:txBody>
          <a:bodyPr>
            <a:normAutofit fontScale="90000"/>
          </a:bodyPr>
          <a:lstStyle/>
          <a:p>
            <a:r>
              <a:rPr lang="en-US" dirty="0" smtClean="0"/>
              <a:t>Is my service vendor an independent contractor or an employee?</a:t>
            </a:r>
            <a:endParaRPr lang="en-US" dirty="0"/>
          </a:p>
        </p:txBody>
      </p:sp>
      <p:sp>
        <p:nvSpPr>
          <p:cNvPr id="3" name="Content Placeholder 2"/>
          <p:cNvSpPr>
            <a:spLocks noGrp="1"/>
          </p:cNvSpPr>
          <p:nvPr>
            <p:ph idx="1"/>
          </p:nvPr>
        </p:nvSpPr>
        <p:spPr>
          <a:xfrm>
            <a:off x="457200" y="2438400"/>
            <a:ext cx="7620000" cy="3962400"/>
          </a:xfrm>
        </p:spPr>
        <p:txBody>
          <a:bodyPr>
            <a:normAutofit/>
          </a:bodyPr>
          <a:lstStyle/>
          <a:p>
            <a:r>
              <a:rPr lang="en-US" dirty="0" smtClean="0"/>
              <a:t>Employees</a:t>
            </a:r>
          </a:p>
          <a:p>
            <a:pPr lvl="1"/>
            <a:r>
              <a:rPr lang="en-US" dirty="0" smtClean="0"/>
              <a:t>Perform duties dictated or controlled by others.</a:t>
            </a:r>
          </a:p>
          <a:p>
            <a:pPr lvl="1"/>
            <a:r>
              <a:rPr lang="en-US" dirty="0" smtClean="0"/>
              <a:t>Receive state resources/tools to perform the work</a:t>
            </a:r>
          </a:p>
          <a:p>
            <a:pPr lvl="1"/>
            <a:r>
              <a:rPr lang="en-US" dirty="0" smtClean="0"/>
              <a:t>Are given training for work to be done.</a:t>
            </a:r>
          </a:p>
          <a:p>
            <a:pPr lvl="1"/>
            <a:r>
              <a:rPr lang="en-US" dirty="0" smtClean="0"/>
              <a:t>Work for only one employer.</a:t>
            </a:r>
          </a:p>
          <a:p>
            <a:pPr lvl="1"/>
            <a:r>
              <a:rPr lang="en-US" dirty="0" smtClean="0"/>
              <a:t>Receive benefits such as insurance, pension, paid leave.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1879</TotalTime>
  <Words>2908</Words>
  <Application>Microsoft Office PowerPoint</Application>
  <PresentationFormat>On-screen Show (4:3)</PresentationFormat>
  <Paragraphs>545</Paragraphs>
  <Slides>43</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43</vt:i4>
      </vt:variant>
    </vt:vector>
  </HeadingPairs>
  <TitlesOfParts>
    <vt:vector size="47" baseType="lpstr">
      <vt:lpstr>Adjacency</vt:lpstr>
      <vt:lpstr>Worksheet</vt:lpstr>
      <vt:lpstr>Document</vt:lpstr>
      <vt:lpstr>Acrobat Document</vt:lpstr>
      <vt:lpstr>The ABCs OF PURCHASING</vt:lpstr>
      <vt:lpstr>Purpose</vt:lpstr>
      <vt:lpstr>What do I need to do?</vt:lpstr>
      <vt:lpstr>Is this purchase travel related?</vt:lpstr>
      <vt:lpstr>Is this purchase IT related?</vt:lpstr>
      <vt:lpstr>What else do you need to think about?</vt:lpstr>
      <vt:lpstr>Do I need to bid this? </vt:lpstr>
      <vt:lpstr>Am I buying goods or services?</vt:lpstr>
      <vt:lpstr>Is my service vendor an independent contractor or an employee?</vt:lpstr>
      <vt:lpstr>Independent Contractor or Employee? (con’t)</vt:lpstr>
      <vt:lpstr>What about former CCCS staff?</vt:lpstr>
      <vt:lpstr>What if I want to hire college staff/faculty for a small project?</vt:lpstr>
      <vt:lpstr>Do Not Need Mou:</vt:lpstr>
      <vt:lpstr>When to Use</vt:lpstr>
      <vt:lpstr>Is there a price agreement?</vt:lpstr>
      <vt:lpstr>What documents do I need? </vt:lpstr>
      <vt:lpstr>PowerPoint Presentation</vt:lpstr>
      <vt:lpstr>PowerPoint Presentation</vt:lpstr>
      <vt:lpstr>What documents do I need? (con’t) </vt:lpstr>
      <vt:lpstr>PowerPoint Presentation</vt:lpstr>
      <vt:lpstr>What documents do I need? (con’t)  </vt:lpstr>
      <vt:lpstr>PowerPoint Presentation</vt:lpstr>
      <vt:lpstr>What documents do I need? (con’t)</vt:lpstr>
      <vt:lpstr>What documents do I need? (con’t)</vt:lpstr>
      <vt:lpstr>What documents do I need? (con’t)</vt:lpstr>
      <vt:lpstr>What documents do I need? (con’t)</vt:lpstr>
      <vt:lpstr>PowerPoint Presentation</vt:lpstr>
      <vt:lpstr>Be sure to …. Complete a purchase requisition </vt:lpstr>
      <vt:lpstr>…..purchase requisitions (con’t)</vt:lpstr>
      <vt:lpstr>Be sure to…allow plenty of time.</vt:lpstr>
      <vt:lpstr>Fiscal’s process (con’t)</vt:lpstr>
      <vt:lpstr>PowerPoint Presentation</vt:lpstr>
      <vt:lpstr>Be sure … that you don’t need to bid it.</vt:lpstr>
      <vt:lpstr>Solicitations (con’t)</vt:lpstr>
      <vt:lpstr>Solicitations (con’t)</vt:lpstr>
      <vt:lpstr>Solicitations (con’t)</vt:lpstr>
      <vt:lpstr>Consider how to pay for it.</vt:lpstr>
      <vt:lpstr>Payments (con’t)</vt:lpstr>
      <vt:lpstr>Using CCards</vt:lpstr>
      <vt:lpstr>Using CCards (con’t)</vt:lpstr>
      <vt:lpstr>Unauthorized Purchases</vt:lpstr>
      <vt:lpstr>Final thoughts</vt:lpstr>
      <vt:lpstr>Questions?</vt:lpstr>
    </vt:vector>
  </TitlesOfParts>
  <Company>CCCS-IT Client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CCCS Purchasing 101</dc:title>
  <dc:creator>Terry Hindsman</dc:creator>
  <cp:lastModifiedBy>Terry Hindsman</cp:lastModifiedBy>
  <cp:revision>167</cp:revision>
  <dcterms:created xsi:type="dcterms:W3CDTF">2012-01-26T17:48:47Z</dcterms:created>
  <dcterms:modified xsi:type="dcterms:W3CDTF">2014-01-28T22:55:48Z</dcterms:modified>
</cp:coreProperties>
</file>