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s/comment4.xml" ContentType="application/vnd.openxmlformats-officedocument.presentationml.comments+xml"/>
  <Override PartName="/ppt/notesSlides/notesSlide14.xml" ContentType="application/vnd.openxmlformats-officedocument.presentationml.notesSlide+xml"/>
  <Override PartName="/ppt/commentAuthors.xml" ContentType="application/vnd.openxmlformats-officedocument.presentationml.commentAuthors+xml"/>
  <Override PartName="/ppt/comments/comment2.xml" ContentType="application/vnd.openxmlformats-officedocument.presentationml.comment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comments/comment5.xml" ContentType="application/vnd.openxmlformats-officedocument.presentationml.comment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comments/comment3.xml" ContentType="application/vnd.openxmlformats-officedocument.presentationml.comments+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comments/comment1.xml" ContentType="application/vnd.openxmlformats-officedocument.presentationml.comments+xml"/>
  <Default Extension="vml" ContentType="application/vnd.openxmlformats-officedocument.vmlDrawing"/>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7" r:id="rId1"/>
  </p:sldMasterIdLst>
  <p:notesMasterIdLst>
    <p:notesMasterId r:id="rId32"/>
  </p:notesMasterIdLst>
  <p:handoutMasterIdLst>
    <p:handoutMasterId r:id="rId33"/>
  </p:handoutMasterIdLst>
  <p:sldIdLst>
    <p:sldId id="289" r:id="rId2"/>
    <p:sldId id="306" r:id="rId3"/>
    <p:sldId id="318" r:id="rId4"/>
    <p:sldId id="288" r:id="rId5"/>
    <p:sldId id="295" r:id="rId6"/>
    <p:sldId id="290" r:id="rId7"/>
    <p:sldId id="319" r:id="rId8"/>
    <p:sldId id="275" r:id="rId9"/>
    <p:sldId id="274" r:id="rId10"/>
    <p:sldId id="269" r:id="rId11"/>
    <p:sldId id="299" r:id="rId12"/>
    <p:sldId id="300" r:id="rId13"/>
    <p:sldId id="287" r:id="rId14"/>
    <p:sldId id="302" r:id="rId15"/>
    <p:sldId id="305" r:id="rId16"/>
    <p:sldId id="307" r:id="rId17"/>
    <p:sldId id="294" r:id="rId18"/>
    <p:sldId id="308" r:id="rId19"/>
    <p:sldId id="291" r:id="rId20"/>
    <p:sldId id="293" r:id="rId21"/>
    <p:sldId id="304" r:id="rId22"/>
    <p:sldId id="298" r:id="rId23"/>
    <p:sldId id="314" r:id="rId24"/>
    <p:sldId id="315" r:id="rId25"/>
    <p:sldId id="321" r:id="rId26"/>
    <p:sldId id="312" r:id="rId27"/>
    <p:sldId id="320" r:id="rId28"/>
    <p:sldId id="317" r:id="rId29"/>
    <p:sldId id="281" r:id="rId30"/>
    <p:sldId id="282" r:id="rId31"/>
  </p:sldIdLst>
  <p:sldSz cx="9144000" cy="6858000" type="screen4x3"/>
  <p:notesSz cx="7010400" cy="9296400"/>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pitchFamily="34" charset="0"/>
        <a:ea typeface="Arial Unicode MS" pitchFamily="34" charset="-128"/>
        <a:cs typeface="Arial Unicode MS" pitchFamily="34" charset="-128"/>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pitchFamily="34" charset="0"/>
        <a:ea typeface="Arial Unicode MS" pitchFamily="34" charset="-128"/>
        <a:cs typeface="Arial Unicode MS" pitchFamily="34" charset="-128"/>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pitchFamily="34" charset="0"/>
        <a:ea typeface="Arial Unicode MS" pitchFamily="34" charset="-128"/>
        <a:cs typeface="Arial Unicode MS" pitchFamily="34" charset="-128"/>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pitchFamily="34" charset="0"/>
        <a:ea typeface="Arial Unicode MS" pitchFamily="34" charset="-128"/>
        <a:cs typeface="Arial Unicode MS" pitchFamily="34" charset="-128"/>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pitchFamily="34" charset="0"/>
        <a:ea typeface="Arial Unicode MS" pitchFamily="34" charset="-128"/>
        <a:cs typeface="Arial Unicode MS" pitchFamily="34" charset="-128"/>
      </a:defRPr>
    </a:lvl5pPr>
    <a:lvl6pPr marL="2286000" algn="l" defTabSz="914400" rtl="0" eaLnBrk="1" latinLnBrk="0" hangingPunct="1">
      <a:defRPr kern="1200">
        <a:solidFill>
          <a:schemeClr val="tx1"/>
        </a:solidFill>
        <a:latin typeface="Arial" pitchFamily="34" charset="0"/>
        <a:ea typeface="Arial Unicode MS" pitchFamily="34" charset="-128"/>
        <a:cs typeface="Arial Unicode MS" pitchFamily="34" charset="-128"/>
      </a:defRPr>
    </a:lvl6pPr>
    <a:lvl7pPr marL="2743200" algn="l" defTabSz="914400" rtl="0" eaLnBrk="1" latinLnBrk="0" hangingPunct="1">
      <a:defRPr kern="1200">
        <a:solidFill>
          <a:schemeClr val="tx1"/>
        </a:solidFill>
        <a:latin typeface="Arial" pitchFamily="34" charset="0"/>
        <a:ea typeface="Arial Unicode MS" pitchFamily="34" charset="-128"/>
        <a:cs typeface="Arial Unicode MS" pitchFamily="34" charset="-128"/>
      </a:defRPr>
    </a:lvl7pPr>
    <a:lvl8pPr marL="3200400" algn="l" defTabSz="914400" rtl="0" eaLnBrk="1" latinLnBrk="0" hangingPunct="1">
      <a:defRPr kern="1200">
        <a:solidFill>
          <a:schemeClr val="tx1"/>
        </a:solidFill>
        <a:latin typeface="Arial" pitchFamily="34" charset="0"/>
        <a:ea typeface="Arial Unicode MS" pitchFamily="34" charset="-128"/>
        <a:cs typeface="Arial Unicode MS" pitchFamily="34" charset="-128"/>
      </a:defRPr>
    </a:lvl8pPr>
    <a:lvl9pPr marL="3657600" algn="l" defTabSz="914400" rtl="0" eaLnBrk="1" latinLnBrk="0" hangingPunct="1">
      <a:defRPr kern="1200">
        <a:solidFill>
          <a:schemeClr val="tx1"/>
        </a:solidFill>
        <a:latin typeface="Arial" pitchFamily="34" charset="0"/>
        <a:ea typeface="Arial Unicode MS" pitchFamily="34" charset="-128"/>
        <a:cs typeface="Arial Unicode MS" pitchFamily="34" charset="-128"/>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s" initials="l" lastIdx="8"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4586"/>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04" autoAdjust="0"/>
    <p:restoredTop sz="94706" autoAdjust="0"/>
  </p:normalViewPr>
  <p:slideViewPr>
    <p:cSldViewPr>
      <p:cViewPr>
        <p:scale>
          <a:sx n="87" d="100"/>
          <a:sy n="87" d="100"/>
        </p:scale>
        <p:origin x="-66" y="-78"/>
      </p:cViewPr>
      <p:guideLst>
        <p:guide orient="horz" pos="2160"/>
        <p:guide pos="2880"/>
      </p:guideLst>
    </p:cSldViewPr>
  </p:slideViewPr>
  <p:outlineViewPr>
    <p:cViewPr varScale="1">
      <p:scale>
        <a:sx n="170" d="200"/>
        <a:sy n="170" d="200"/>
      </p:scale>
      <p:origin x="114" y="1794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736" y="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Sheet1!$C$4</c:f>
              <c:strCache>
                <c:ptCount val="1"/>
                <c:pt idx="0">
                  <c:v>FAST START </c:v>
                </c:pt>
              </c:strCache>
            </c:strRef>
          </c:tx>
          <c:cat>
            <c:strRef>
              <c:f>Sheet1!$B$5:$B$7</c:f>
              <c:strCache>
                <c:ptCount val="3"/>
                <c:pt idx="0">
                  <c:v>Passed Remedial Math Sequence  C or Better </c:v>
                </c:pt>
                <c:pt idx="1">
                  <c:v>Enrolled in Gatekeeper Math </c:v>
                </c:pt>
                <c:pt idx="2">
                  <c:v>Passed Gatekeeper Math C or Better </c:v>
                </c:pt>
              </c:strCache>
            </c:strRef>
          </c:cat>
          <c:val>
            <c:numRef>
              <c:f>Sheet1!$C$5:$C$7</c:f>
              <c:numCache>
                <c:formatCode>0%</c:formatCode>
                <c:ptCount val="3"/>
                <c:pt idx="0">
                  <c:v>0.39000000000000007</c:v>
                </c:pt>
                <c:pt idx="1">
                  <c:v>0.31000000000000005</c:v>
                </c:pt>
                <c:pt idx="2">
                  <c:v>0.26</c:v>
                </c:pt>
              </c:numCache>
            </c:numRef>
          </c:val>
        </c:ser>
        <c:ser>
          <c:idx val="1"/>
          <c:order val="1"/>
          <c:tx>
            <c:strRef>
              <c:f>Sheet1!$D$4</c:f>
              <c:strCache>
                <c:ptCount val="1"/>
                <c:pt idx="0">
                  <c:v>NON-FAST START </c:v>
                </c:pt>
              </c:strCache>
            </c:strRef>
          </c:tx>
          <c:cat>
            <c:strRef>
              <c:f>Sheet1!$B$5:$B$7</c:f>
              <c:strCache>
                <c:ptCount val="3"/>
                <c:pt idx="0">
                  <c:v>Passed Remedial Math Sequence  C or Better </c:v>
                </c:pt>
                <c:pt idx="1">
                  <c:v>Enrolled in Gatekeeper Math </c:v>
                </c:pt>
                <c:pt idx="2">
                  <c:v>Passed Gatekeeper Math C or Better </c:v>
                </c:pt>
              </c:strCache>
            </c:strRef>
          </c:cat>
          <c:val>
            <c:numRef>
              <c:f>Sheet1!$D$5:$D$7</c:f>
              <c:numCache>
                <c:formatCode>0%</c:formatCode>
                <c:ptCount val="3"/>
                <c:pt idx="0">
                  <c:v>0.21000000000000002</c:v>
                </c:pt>
                <c:pt idx="1">
                  <c:v>0.17</c:v>
                </c:pt>
                <c:pt idx="2">
                  <c:v>0.13</c:v>
                </c:pt>
              </c:numCache>
            </c:numRef>
          </c:val>
        </c:ser>
        <c:dLbls/>
        <c:axId val="55411840"/>
        <c:axId val="55413376"/>
      </c:barChart>
      <c:catAx>
        <c:axId val="55411840"/>
        <c:scaling>
          <c:orientation val="minMax"/>
        </c:scaling>
        <c:axPos val="b"/>
        <c:tickLblPos val="nextTo"/>
        <c:crossAx val="55413376"/>
        <c:crosses val="autoZero"/>
        <c:auto val="1"/>
        <c:lblAlgn val="ctr"/>
        <c:lblOffset val="100"/>
      </c:catAx>
      <c:valAx>
        <c:axId val="55413376"/>
        <c:scaling>
          <c:orientation val="minMax"/>
        </c:scaling>
        <c:axPos val="l"/>
        <c:majorGridlines/>
        <c:numFmt formatCode="0%" sourceLinked="1"/>
        <c:tickLblPos val="nextTo"/>
        <c:crossAx val="55411840"/>
        <c:crosses val="autoZero"/>
        <c:crossBetween val="between"/>
      </c:valAx>
    </c:plotArea>
    <c:legend>
      <c:legendPos val="r"/>
      <c:layout/>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Sheet2!$C$4</c:f>
              <c:strCache>
                <c:ptCount val="1"/>
                <c:pt idx="0">
                  <c:v>FAST START </c:v>
                </c:pt>
              </c:strCache>
            </c:strRef>
          </c:tx>
          <c:cat>
            <c:strRef>
              <c:f>Sheet2!$B$5:$B$7</c:f>
              <c:strCache>
                <c:ptCount val="3"/>
                <c:pt idx="0">
                  <c:v>Passed Remedial Math Sequence  C or Better </c:v>
                </c:pt>
                <c:pt idx="1">
                  <c:v>Enrolled in Gatekeeper Math </c:v>
                </c:pt>
                <c:pt idx="2">
                  <c:v>Passed Gatekeeper Math C or Better </c:v>
                </c:pt>
              </c:strCache>
            </c:strRef>
          </c:cat>
          <c:val>
            <c:numRef>
              <c:f>Sheet2!$C$5:$C$7</c:f>
              <c:numCache>
                <c:formatCode>0%</c:formatCode>
                <c:ptCount val="3"/>
                <c:pt idx="0">
                  <c:v>0.66000000000000014</c:v>
                </c:pt>
                <c:pt idx="1">
                  <c:v>0.57000000000000006</c:v>
                </c:pt>
                <c:pt idx="2">
                  <c:v>0.43000000000000005</c:v>
                </c:pt>
              </c:numCache>
            </c:numRef>
          </c:val>
        </c:ser>
        <c:ser>
          <c:idx val="1"/>
          <c:order val="1"/>
          <c:tx>
            <c:strRef>
              <c:f>Sheet2!$D$4</c:f>
              <c:strCache>
                <c:ptCount val="1"/>
                <c:pt idx="0">
                  <c:v>NON-FAST START </c:v>
                </c:pt>
              </c:strCache>
            </c:strRef>
          </c:tx>
          <c:cat>
            <c:strRef>
              <c:f>Sheet2!$B$5:$B$7</c:f>
              <c:strCache>
                <c:ptCount val="3"/>
                <c:pt idx="0">
                  <c:v>Passed Remedial Math Sequence  C or Better </c:v>
                </c:pt>
                <c:pt idx="1">
                  <c:v>Enrolled in Gatekeeper Math </c:v>
                </c:pt>
                <c:pt idx="2">
                  <c:v>Passed Gatekeeper Math C or Better </c:v>
                </c:pt>
              </c:strCache>
            </c:strRef>
          </c:cat>
          <c:val>
            <c:numRef>
              <c:f>Sheet2!$D$5:$D$7</c:f>
              <c:numCache>
                <c:formatCode>0%</c:formatCode>
                <c:ptCount val="3"/>
                <c:pt idx="0">
                  <c:v>0.41000000000000003</c:v>
                </c:pt>
                <c:pt idx="1">
                  <c:v>0.33000000000000007</c:v>
                </c:pt>
                <c:pt idx="2">
                  <c:v>0.25</c:v>
                </c:pt>
              </c:numCache>
            </c:numRef>
          </c:val>
        </c:ser>
        <c:dLbls/>
        <c:axId val="54608256"/>
        <c:axId val="54609792"/>
      </c:barChart>
      <c:catAx>
        <c:axId val="54608256"/>
        <c:scaling>
          <c:orientation val="minMax"/>
        </c:scaling>
        <c:axPos val="b"/>
        <c:tickLblPos val="nextTo"/>
        <c:crossAx val="54609792"/>
        <c:crosses val="autoZero"/>
        <c:auto val="1"/>
        <c:lblAlgn val="ctr"/>
        <c:lblOffset val="100"/>
      </c:catAx>
      <c:valAx>
        <c:axId val="54609792"/>
        <c:scaling>
          <c:orientation val="minMax"/>
        </c:scaling>
        <c:axPos val="l"/>
        <c:majorGridlines/>
        <c:numFmt formatCode="0%" sourceLinked="1"/>
        <c:tickLblPos val="nextTo"/>
        <c:crossAx val="54608256"/>
        <c:crosses val="autoZero"/>
        <c:crossBetween val="between"/>
      </c:valAx>
    </c:plotArea>
    <c:legend>
      <c:legendPos val="r"/>
      <c:layout/>
    </c:legend>
    <c:plotVisOnly val="1"/>
    <c:dispBlanksAs val="gap"/>
  </c:chart>
  <c:externalData r:id="rId1"/>
</c:chartSpace>
</file>

<file path=ppt/comments/comment1.xml><?xml version="1.0" encoding="utf-8"?>
<p:cmLst xmlns:a="http://schemas.openxmlformats.org/drawingml/2006/main" xmlns:r="http://schemas.openxmlformats.org/officeDocument/2006/relationships" xmlns:p="http://schemas.openxmlformats.org/presentationml/2006/main">
  <p:cm authorId="0" dt="2012-08-30T14:53:12.645" idx="1">
    <p:pos x="10" y="10"/>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2-08-30T14:54:42.384" idx="5">
    <p:pos x="10" y="10"/>
    <p:text>update or take out?</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2-08-30T14:53:34.947" idx="2">
    <p:pos x="51" y="17"/>
    <p:text>need to update??</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2-08-30T14:54:17.619" idx="6">
    <p:pos x="10" y="10"/>
    <p:text>need to turn into graph</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2-08-30T14:54:27.393" idx="7">
    <p:pos x="10" y="10"/>
    <p:text>need to turn into graph</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F069EE-659B-4F1C-B473-F22EB6C24B2E}" type="doc">
      <dgm:prSet loTypeId="urn:microsoft.com/office/officeart/2005/8/layout/venn1" loCatId="relationship" qsTypeId="urn:microsoft.com/office/officeart/2005/8/quickstyle/simple1" qsCatId="simple" csTypeId="urn:microsoft.com/office/officeart/2005/8/colors/accent1_2" csCatId="accent1" phldr="1"/>
      <dgm:spPr/>
    </dgm:pt>
    <dgm:pt modelId="{F278FDEC-6997-4457-A93F-34D05CACDC82}">
      <dgm:prSet phldrT="[Text]" custT="1"/>
      <dgm:spPr>
        <a:gradFill flip="none" rotWithShape="1">
          <a:gsLst>
            <a:gs pos="0">
              <a:schemeClr val="bg1">
                <a:lumMod val="50000"/>
              </a:schemeClr>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lin ang="5400000" scaled="1"/>
          <a:tileRect/>
        </a:gradFill>
        <a:ln w="12700" cmpd="sng"/>
      </dgm:spPr>
      <dgm:t>
        <a:bodyPr/>
        <a:lstStyle/>
        <a:p>
          <a:r>
            <a:rPr lang="en-US" sz="2800" b="1" dirty="0" smtClean="0"/>
            <a:t>Cognitive</a:t>
          </a:r>
          <a:endParaRPr lang="en-US" sz="2800" b="1" dirty="0"/>
        </a:p>
      </dgm:t>
    </dgm:pt>
    <dgm:pt modelId="{64204355-3FAE-4A80-94E0-F47FBC03B246}" type="parTrans" cxnId="{E3BF8ACC-18D3-410E-879F-33FACCC8B326}">
      <dgm:prSet/>
      <dgm:spPr/>
      <dgm:t>
        <a:bodyPr/>
        <a:lstStyle/>
        <a:p>
          <a:endParaRPr lang="en-US"/>
        </a:p>
      </dgm:t>
    </dgm:pt>
    <dgm:pt modelId="{DE53BD6F-8C74-43BD-B41B-62197CD3DB59}" type="sibTrans" cxnId="{E3BF8ACC-18D3-410E-879F-33FACCC8B326}">
      <dgm:prSet/>
      <dgm:spPr/>
      <dgm:t>
        <a:bodyPr/>
        <a:lstStyle/>
        <a:p>
          <a:endParaRPr lang="en-US"/>
        </a:p>
      </dgm:t>
    </dgm:pt>
    <dgm:pt modelId="{24395CAD-D36F-4899-B6EF-5F87EF3CED07}">
      <dgm:prSet phldrT="[Text]" custT="1"/>
      <dgm:spPr>
        <a:gradFill flip="none" rotWithShape="1">
          <a:gsLst>
            <a:gs pos="0">
              <a:srgbClr val="C73341"/>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lin ang="13500000" scaled="1"/>
          <a:tileRect/>
        </a:gradFill>
        <a:ln w="12700" cmpd="sng"/>
      </dgm:spPr>
      <dgm:t>
        <a:bodyPr/>
        <a:lstStyle/>
        <a:p>
          <a:r>
            <a:rPr lang="en-US" sz="2800" b="1" dirty="0" smtClean="0"/>
            <a:t>Logistic/ Systemic</a:t>
          </a:r>
          <a:endParaRPr lang="en-US" sz="2800" b="1" dirty="0"/>
        </a:p>
      </dgm:t>
    </dgm:pt>
    <dgm:pt modelId="{4272D6CE-94C8-414D-9189-264D2C75D35C}" type="parTrans" cxnId="{39CA3C52-8D83-4F79-A863-0C0F9BB00250}">
      <dgm:prSet/>
      <dgm:spPr/>
      <dgm:t>
        <a:bodyPr/>
        <a:lstStyle/>
        <a:p>
          <a:endParaRPr lang="en-US"/>
        </a:p>
      </dgm:t>
    </dgm:pt>
    <dgm:pt modelId="{F9AB1F13-26F1-46C4-BF14-AD74DAA328D5}" type="sibTrans" cxnId="{39CA3C52-8D83-4F79-A863-0C0F9BB00250}">
      <dgm:prSet/>
      <dgm:spPr/>
      <dgm:t>
        <a:bodyPr/>
        <a:lstStyle/>
        <a:p>
          <a:endParaRPr lang="en-US"/>
        </a:p>
      </dgm:t>
    </dgm:pt>
    <dgm:pt modelId="{AFBACF56-F546-461B-90A8-18FF36A441CC}">
      <dgm:prSet phldrT="[Text]" custT="1"/>
      <dgm:spPr>
        <a:gradFill flip="none" rotWithShape="1">
          <a:gsLst>
            <a:gs pos="0">
              <a:srgbClr val="4578B5"/>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lin ang="18900000" scaled="1"/>
          <a:tileRect/>
        </a:gradFill>
        <a:ln w="12700" cmpd="sng"/>
      </dgm:spPr>
      <dgm:t>
        <a:bodyPr/>
        <a:lstStyle/>
        <a:p>
          <a:r>
            <a:rPr lang="en-US" sz="2800" b="1" dirty="0" smtClean="0"/>
            <a:t>Affective</a:t>
          </a:r>
          <a:endParaRPr lang="en-US" sz="2800" b="1" dirty="0"/>
        </a:p>
      </dgm:t>
    </dgm:pt>
    <dgm:pt modelId="{7B59C7AA-907F-4646-BF97-97D5AB497721}" type="parTrans" cxnId="{15969C36-9D55-457A-9B2F-B40CB41BA6BF}">
      <dgm:prSet/>
      <dgm:spPr/>
      <dgm:t>
        <a:bodyPr/>
        <a:lstStyle/>
        <a:p>
          <a:endParaRPr lang="en-US"/>
        </a:p>
      </dgm:t>
    </dgm:pt>
    <dgm:pt modelId="{6F2AE862-229E-46F5-A5BD-0B848EA46149}" type="sibTrans" cxnId="{15969C36-9D55-457A-9B2F-B40CB41BA6BF}">
      <dgm:prSet/>
      <dgm:spPr/>
      <dgm:t>
        <a:bodyPr/>
        <a:lstStyle/>
        <a:p>
          <a:endParaRPr lang="en-US"/>
        </a:p>
      </dgm:t>
    </dgm:pt>
    <dgm:pt modelId="{98DBFA15-EF0C-4670-A243-B224962E4335}" type="pres">
      <dgm:prSet presAssocID="{19F069EE-659B-4F1C-B473-F22EB6C24B2E}" presName="compositeShape" presStyleCnt="0">
        <dgm:presLayoutVars>
          <dgm:chMax val="7"/>
          <dgm:dir/>
          <dgm:resizeHandles val="exact"/>
        </dgm:presLayoutVars>
      </dgm:prSet>
      <dgm:spPr/>
    </dgm:pt>
    <dgm:pt modelId="{18F2C668-2ED6-44CF-A006-362378128373}" type="pres">
      <dgm:prSet presAssocID="{F278FDEC-6997-4457-A93F-34D05CACDC82}" presName="circ1" presStyleLbl="vennNode1" presStyleIdx="0" presStyleCnt="3"/>
      <dgm:spPr/>
      <dgm:t>
        <a:bodyPr/>
        <a:lstStyle/>
        <a:p>
          <a:endParaRPr lang="en-US"/>
        </a:p>
      </dgm:t>
    </dgm:pt>
    <dgm:pt modelId="{4BFA44A2-D17F-49AB-8F21-E945D9D360A9}" type="pres">
      <dgm:prSet presAssocID="{F278FDEC-6997-4457-A93F-34D05CACDC82}" presName="circ1Tx" presStyleLbl="revTx" presStyleIdx="0" presStyleCnt="0">
        <dgm:presLayoutVars>
          <dgm:chMax val="0"/>
          <dgm:chPref val="0"/>
          <dgm:bulletEnabled val="1"/>
        </dgm:presLayoutVars>
      </dgm:prSet>
      <dgm:spPr/>
      <dgm:t>
        <a:bodyPr/>
        <a:lstStyle/>
        <a:p>
          <a:endParaRPr lang="en-US"/>
        </a:p>
      </dgm:t>
    </dgm:pt>
    <dgm:pt modelId="{1A48CAD1-0ED2-4DDF-B3D8-491D0562FA81}" type="pres">
      <dgm:prSet presAssocID="{24395CAD-D36F-4899-B6EF-5F87EF3CED07}" presName="circ2" presStyleLbl="vennNode1" presStyleIdx="1" presStyleCnt="3" custLinFactNeighborX="-618" custLinFactNeighborY="-630"/>
      <dgm:spPr/>
      <dgm:t>
        <a:bodyPr/>
        <a:lstStyle/>
        <a:p>
          <a:endParaRPr lang="en-US"/>
        </a:p>
      </dgm:t>
    </dgm:pt>
    <dgm:pt modelId="{52D333FA-3C9C-49C2-99BA-7978B2CBF997}" type="pres">
      <dgm:prSet presAssocID="{24395CAD-D36F-4899-B6EF-5F87EF3CED07}" presName="circ2Tx" presStyleLbl="revTx" presStyleIdx="0" presStyleCnt="0">
        <dgm:presLayoutVars>
          <dgm:chMax val="0"/>
          <dgm:chPref val="0"/>
          <dgm:bulletEnabled val="1"/>
        </dgm:presLayoutVars>
      </dgm:prSet>
      <dgm:spPr/>
      <dgm:t>
        <a:bodyPr/>
        <a:lstStyle/>
        <a:p>
          <a:endParaRPr lang="en-US"/>
        </a:p>
      </dgm:t>
    </dgm:pt>
    <dgm:pt modelId="{4AE7F648-FA34-4722-93A7-BAF1768BE5B7}" type="pres">
      <dgm:prSet presAssocID="{AFBACF56-F546-461B-90A8-18FF36A441CC}" presName="circ3" presStyleLbl="vennNode1" presStyleIdx="2" presStyleCnt="3"/>
      <dgm:spPr/>
      <dgm:t>
        <a:bodyPr/>
        <a:lstStyle/>
        <a:p>
          <a:endParaRPr lang="en-US"/>
        </a:p>
      </dgm:t>
    </dgm:pt>
    <dgm:pt modelId="{2C5D6B36-ADA0-4BA0-954C-2BE709192318}" type="pres">
      <dgm:prSet presAssocID="{AFBACF56-F546-461B-90A8-18FF36A441CC}" presName="circ3Tx" presStyleLbl="revTx" presStyleIdx="0" presStyleCnt="0">
        <dgm:presLayoutVars>
          <dgm:chMax val="0"/>
          <dgm:chPref val="0"/>
          <dgm:bulletEnabled val="1"/>
        </dgm:presLayoutVars>
      </dgm:prSet>
      <dgm:spPr/>
      <dgm:t>
        <a:bodyPr/>
        <a:lstStyle/>
        <a:p>
          <a:endParaRPr lang="en-US"/>
        </a:p>
      </dgm:t>
    </dgm:pt>
  </dgm:ptLst>
  <dgm:cxnLst>
    <dgm:cxn modelId="{15969C36-9D55-457A-9B2F-B40CB41BA6BF}" srcId="{19F069EE-659B-4F1C-B473-F22EB6C24B2E}" destId="{AFBACF56-F546-461B-90A8-18FF36A441CC}" srcOrd="2" destOrd="0" parTransId="{7B59C7AA-907F-4646-BF97-97D5AB497721}" sibTransId="{6F2AE862-229E-46F5-A5BD-0B848EA46149}"/>
    <dgm:cxn modelId="{E3BF8ACC-18D3-410E-879F-33FACCC8B326}" srcId="{19F069EE-659B-4F1C-B473-F22EB6C24B2E}" destId="{F278FDEC-6997-4457-A93F-34D05CACDC82}" srcOrd="0" destOrd="0" parTransId="{64204355-3FAE-4A80-94E0-F47FBC03B246}" sibTransId="{DE53BD6F-8C74-43BD-B41B-62197CD3DB59}"/>
    <dgm:cxn modelId="{7D885DFF-31B6-BB49-998A-EA04C95F637C}" type="presOf" srcId="{F278FDEC-6997-4457-A93F-34D05CACDC82}" destId="{4BFA44A2-D17F-49AB-8F21-E945D9D360A9}" srcOrd="1" destOrd="0" presId="urn:microsoft.com/office/officeart/2005/8/layout/venn1"/>
    <dgm:cxn modelId="{BEBF19BD-1000-3742-B4B8-66EDBCD8BD91}" type="presOf" srcId="{F278FDEC-6997-4457-A93F-34D05CACDC82}" destId="{18F2C668-2ED6-44CF-A006-362378128373}" srcOrd="0" destOrd="0" presId="urn:microsoft.com/office/officeart/2005/8/layout/venn1"/>
    <dgm:cxn modelId="{9FD69DC2-D6FA-0441-B391-404091973404}" type="presOf" srcId="{24395CAD-D36F-4899-B6EF-5F87EF3CED07}" destId="{1A48CAD1-0ED2-4DDF-B3D8-491D0562FA81}" srcOrd="0" destOrd="0" presId="urn:microsoft.com/office/officeart/2005/8/layout/venn1"/>
    <dgm:cxn modelId="{39CA3C52-8D83-4F79-A863-0C0F9BB00250}" srcId="{19F069EE-659B-4F1C-B473-F22EB6C24B2E}" destId="{24395CAD-D36F-4899-B6EF-5F87EF3CED07}" srcOrd="1" destOrd="0" parTransId="{4272D6CE-94C8-414D-9189-264D2C75D35C}" sibTransId="{F9AB1F13-26F1-46C4-BF14-AD74DAA328D5}"/>
    <dgm:cxn modelId="{D3C510CB-26F4-7744-B113-84540DFD3C79}" type="presOf" srcId="{19F069EE-659B-4F1C-B473-F22EB6C24B2E}" destId="{98DBFA15-EF0C-4670-A243-B224962E4335}" srcOrd="0" destOrd="0" presId="urn:microsoft.com/office/officeart/2005/8/layout/venn1"/>
    <dgm:cxn modelId="{52F57CC2-9B16-D046-BCEA-DBA62BCE9687}" type="presOf" srcId="{24395CAD-D36F-4899-B6EF-5F87EF3CED07}" destId="{52D333FA-3C9C-49C2-99BA-7978B2CBF997}" srcOrd="1" destOrd="0" presId="urn:microsoft.com/office/officeart/2005/8/layout/venn1"/>
    <dgm:cxn modelId="{1C95DA61-8666-064A-B84B-57C16748BFAC}" type="presOf" srcId="{AFBACF56-F546-461B-90A8-18FF36A441CC}" destId="{2C5D6B36-ADA0-4BA0-954C-2BE709192318}" srcOrd="1" destOrd="0" presId="urn:microsoft.com/office/officeart/2005/8/layout/venn1"/>
    <dgm:cxn modelId="{A64183C5-0F3F-CA4B-99C0-B8F3796CAE81}" type="presOf" srcId="{AFBACF56-F546-461B-90A8-18FF36A441CC}" destId="{4AE7F648-FA34-4722-93A7-BAF1768BE5B7}" srcOrd="0" destOrd="0" presId="urn:microsoft.com/office/officeart/2005/8/layout/venn1"/>
    <dgm:cxn modelId="{9455FCB4-F115-084F-ADD2-721D599368A7}" type="presParOf" srcId="{98DBFA15-EF0C-4670-A243-B224962E4335}" destId="{18F2C668-2ED6-44CF-A006-362378128373}" srcOrd="0" destOrd="0" presId="urn:microsoft.com/office/officeart/2005/8/layout/venn1"/>
    <dgm:cxn modelId="{6FAE6BE1-E587-104D-8B90-E012FC02B221}" type="presParOf" srcId="{98DBFA15-EF0C-4670-A243-B224962E4335}" destId="{4BFA44A2-D17F-49AB-8F21-E945D9D360A9}" srcOrd="1" destOrd="0" presId="urn:microsoft.com/office/officeart/2005/8/layout/venn1"/>
    <dgm:cxn modelId="{B9CDD366-5D23-4942-AB75-20C0DB8A37BC}" type="presParOf" srcId="{98DBFA15-EF0C-4670-A243-B224962E4335}" destId="{1A48CAD1-0ED2-4DDF-B3D8-491D0562FA81}" srcOrd="2" destOrd="0" presId="urn:microsoft.com/office/officeart/2005/8/layout/venn1"/>
    <dgm:cxn modelId="{089129B7-0727-D843-B0F1-ADE14EB3B6C2}" type="presParOf" srcId="{98DBFA15-EF0C-4670-A243-B224962E4335}" destId="{52D333FA-3C9C-49C2-99BA-7978B2CBF997}" srcOrd="3" destOrd="0" presId="urn:microsoft.com/office/officeart/2005/8/layout/venn1"/>
    <dgm:cxn modelId="{0A9F092F-E364-4742-A124-E5E9D1AF3C9C}" type="presParOf" srcId="{98DBFA15-EF0C-4670-A243-B224962E4335}" destId="{4AE7F648-FA34-4722-93A7-BAF1768BE5B7}" srcOrd="4" destOrd="0" presId="urn:microsoft.com/office/officeart/2005/8/layout/venn1"/>
    <dgm:cxn modelId="{86F6051D-6F11-354B-B5DA-78B2FDC31A8D}" type="presParOf" srcId="{98DBFA15-EF0C-4670-A243-B224962E4335}" destId="{2C5D6B36-ADA0-4BA0-954C-2BE709192318}" srcOrd="5"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30E09C-D7A3-6640-8A1B-CCD1B799FF64}" type="doc">
      <dgm:prSet loTypeId="urn:microsoft.com/office/officeart/2005/8/layout/radial6" loCatId="cycle" qsTypeId="urn:microsoft.com/office/officeart/2005/8/quickstyle/simple4" qsCatId="simple" csTypeId="urn:microsoft.com/office/officeart/2005/8/colors/accent1_2" csCatId="accent1" phldr="1"/>
      <dgm:spPr/>
      <dgm:t>
        <a:bodyPr/>
        <a:lstStyle/>
        <a:p>
          <a:endParaRPr lang="en-US"/>
        </a:p>
      </dgm:t>
    </dgm:pt>
    <dgm:pt modelId="{4E31E22B-3479-EE4F-A7B3-259E656174B1}">
      <dgm:prSet phldrT="[Text]"/>
      <dgm:spPr/>
      <dgm:t>
        <a:bodyPr/>
        <a:lstStyle/>
        <a:p>
          <a:r>
            <a:rPr lang="en-US" dirty="0" err="1" smtClean="0"/>
            <a:t>FastStart</a:t>
          </a:r>
          <a:r>
            <a:rPr lang="en-US" dirty="0" smtClean="0"/>
            <a:t> Team as a learning community</a:t>
          </a:r>
          <a:endParaRPr lang="en-US" dirty="0"/>
        </a:p>
      </dgm:t>
    </dgm:pt>
    <dgm:pt modelId="{0539C7F9-A86D-E743-99E5-C659CABF45FB}" type="parTrans" cxnId="{58F00C66-C516-164B-B5F5-990CB7B942D9}">
      <dgm:prSet/>
      <dgm:spPr/>
      <dgm:t>
        <a:bodyPr/>
        <a:lstStyle/>
        <a:p>
          <a:endParaRPr lang="en-US"/>
        </a:p>
      </dgm:t>
    </dgm:pt>
    <dgm:pt modelId="{6DAEC978-01C2-AC4A-9715-830C80624883}" type="sibTrans" cxnId="{58F00C66-C516-164B-B5F5-990CB7B942D9}">
      <dgm:prSet/>
      <dgm:spPr/>
      <dgm:t>
        <a:bodyPr/>
        <a:lstStyle/>
        <a:p>
          <a:endParaRPr lang="en-US"/>
        </a:p>
      </dgm:t>
    </dgm:pt>
    <dgm:pt modelId="{61AD01D6-0909-414F-B363-AAA73E960A0E}">
      <dgm:prSet phldrT="[Text]"/>
      <dgm:spPr/>
      <dgm:t>
        <a:bodyPr/>
        <a:lstStyle/>
        <a:p>
          <a:r>
            <a:rPr lang="en-US" dirty="0" smtClean="0"/>
            <a:t>Meetings as workshops</a:t>
          </a:r>
          <a:endParaRPr lang="en-US" dirty="0"/>
        </a:p>
      </dgm:t>
    </dgm:pt>
    <dgm:pt modelId="{8443C5BD-E455-4245-9635-3C576069EF10}" type="parTrans" cxnId="{F28545E8-2905-744D-BD0C-46BC33840B4E}">
      <dgm:prSet/>
      <dgm:spPr/>
      <dgm:t>
        <a:bodyPr/>
        <a:lstStyle/>
        <a:p>
          <a:endParaRPr lang="en-US"/>
        </a:p>
      </dgm:t>
    </dgm:pt>
    <dgm:pt modelId="{140DF91F-EC3D-B240-955D-E82A48AA96D2}" type="sibTrans" cxnId="{F28545E8-2905-744D-BD0C-46BC33840B4E}">
      <dgm:prSet/>
      <dgm:spPr/>
      <dgm:t>
        <a:bodyPr/>
        <a:lstStyle/>
        <a:p>
          <a:endParaRPr lang="en-US"/>
        </a:p>
      </dgm:t>
    </dgm:pt>
    <dgm:pt modelId="{66EA4C7B-F496-BC49-93F6-48205292267E}">
      <dgm:prSet phldrT="[Text]"/>
      <dgm:spPr/>
      <dgm:t>
        <a:bodyPr/>
        <a:lstStyle/>
        <a:p>
          <a:r>
            <a:rPr lang="en-US" dirty="0" smtClean="0"/>
            <a:t>Peer observations and lesson studies</a:t>
          </a:r>
          <a:endParaRPr lang="en-US" dirty="0"/>
        </a:p>
      </dgm:t>
    </dgm:pt>
    <dgm:pt modelId="{E9352BCD-8E0A-7D4D-8204-99EC180A1ED3}" type="parTrans" cxnId="{624672F4-D231-A54D-B42D-D9414C03E350}">
      <dgm:prSet/>
      <dgm:spPr/>
      <dgm:t>
        <a:bodyPr/>
        <a:lstStyle/>
        <a:p>
          <a:endParaRPr lang="en-US"/>
        </a:p>
      </dgm:t>
    </dgm:pt>
    <dgm:pt modelId="{AB6A7CAB-FB87-3246-B0A5-5BDFBFA6EFB3}" type="sibTrans" cxnId="{624672F4-D231-A54D-B42D-D9414C03E350}">
      <dgm:prSet/>
      <dgm:spPr/>
      <dgm:t>
        <a:bodyPr/>
        <a:lstStyle/>
        <a:p>
          <a:endParaRPr lang="en-US"/>
        </a:p>
      </dgm:t>
    </dgm:pt>
    <dgm:pt modelId="{299168C3-FA2B-CD4A-8D72-11BF6AB9EA28}">
      <dgm:prSet phldrT="[Text]"/>
      <dgm:spPr/>
      <dgm:t>
        <a:bodyPr/>
        <a:lstStyle/>
        <a:p>
          <a:r>
            <a:rPr lang="en-US" dirty="0" smtClean="0"/>
            <a:t>Content specific projects</a:t>
          </a:r>
          <a:endParaRPr lang="en-US" dirty="0"/>
        </a:p>
      </dgm:t>
    </dgm:pt>
    <dgm:pt modelId="{E96A8563-331D-FF40-9413-0C5B4E18CDB9}" type="parTrans" cxnId="{F71597D4-F338-6442-ADE0-7C13AEED3CF2}">
      <dgm:prSet/>
      <dgm:spPr/>
      <dgm:t>
        <a:bodyPr/>
        <a:lstStyle/>
        <a:p>
          <a:endParaRPr lang="en-US"/>
        </a:p>
      </dgm:t>
    </dgm:pt>
    <dgm:pt modelId="{C4C82D68-0E26-2140-9E37-01D38D9DE017}" type="sibTrans" cxnId="{F71597D4-F338-6442-ADE0-7C13AEED3CF2}">
      <dgm:prSet/>
      <dgm:spPr/>
      <dgm:t>
        <a:bodyPr/>
        <a:lstStyle/>
        <a:p>
          <a:endParaRPr lang="en-US"/>
        </a:p>
      </dgm:t>
    </dgm:pt>
    <dgm:pt modelId="{EDAFA172-B0C2-2945-A1BF-43D411F8DA9E}">
      <dgm:prSet phldrT="[Text]"/>
      <dgm:spPr/>
      <dgm:t>
        <a:bodyPr/>
        <a:lstStyle/>
        <a:p>
          <a:r>
            <a:rPr lang="en-US" dirty="0" smtClean="0"/>
            <a:t>Inquiry board and reflection</a:t>
          </a:r>
          <a:endParaRPr lang="en-US" dirty="0"/>
        </a:p>
      </dgm:t>
    </dgm:pt>
    <dgm:pt modelId="{601596FD-5CFA-A445-830B-5F72F5EF6C6F}" type="parTrans" cxnId="{AD972879-9121-3645-842F-89F522B7A42B}">
      <dgm:prSet/>
      <dgm:spPr/>
      <dgm:t>
        <a:bodyPr/>
        <a:lstStyle/>
        <a:p>
          <a:endParaRPr lang="en-US"/>
        </a:p>
      </dgm:t>
    </dgm:pt>
    <dgm:pt modelId="{53DB295B-352B-A84C-9C74-D0E07905C14D}" type="sibTrans" cxnId="{AD972879-9121-3645-842F-89F522B7A42B}">
      <dgm:prSet/>
      <dgm:spPr/>
      <dgm:t>
        <a:bodyPr/>
        <a:lstStyle/>
        <a:p>
          <a:endParaRPr lang="en-US"/>
        </a:p>
      </dgm:t>
    </dgm:pt>
    <dgm:pt modelId="{F0BEF8E8-D79F-2640-8BDA-391F44CA77EC}" type="pres">
      <dgm:prSet presAssocID="{DD30E09C-D7A3-6640-8A1B-CCD1B799FF64}" presName="Name0" presStyleCnt="0">
        <dgm:presLayoutVars>
          <dgm:chMax val="1"/>
          <dgm:dir/>
          <dgm:animLvl val="ctr"/>
          <dgm:resizeHandles val="exact"/>
        </dgm:presLayoutVars>
      </dgm:prSet>
      <dgm:spPr/>
      <dgm:t>
        <a:bodyPr/>
        <a:lstStyle/>
        <a:p>
          <a:endParaRPr lang="en-US"/>
        </a:p>
      </dgm:t>
    </dgm:pt>
    <dgm:pt modelId="{E1C9FB87-2566-884D-8A4E-5D7880F137CA}" type="pres">
      <dgm:prSet presAssocID="{4E31E22B-3479-EE4F-A7B3-259E656174B1}" presName="centerShape" presStyleLbl="node0" presStyleIdx="0" presStyleCnt="1"/>
      <dgm:spPr/>
      <dgm:t>
        <a:bodyPr/>
        <a:lstStyle/>
        <a:p>
          <a:endParaRPr lang="en-US"/>
        </a:p>
      </dgm:t>
    </dgm:pt>
    <dgm:pt modelId="{8BDA37B4-557F-F247-A36E-0049058BE8E3}" type="pres">
      <dgm:prSet presAssocID="{61AD01D6-0909-414F-B363-AAA73E960A0E}" presName="node" presStyleLbl="node1" presStyleIdx="0" presStyleCnt="4">
        <dgm:presLayoutVars>
          <dgm:bulletEnabled val="1"/>
        </dgm:presLayoutVars>
      </dgm:prSet>
      <dgm:spPr/>
      <dgm:t>
        <a:bodyPr/>
        <a:lstStyle/>
        <a:p>
          <a:endParaRPr lang="en-US"/>
        </a:p>
      </dgm:t>
    </dgm:pt>
    <dgm:pt modelId="{25D0A340-8FC0-C749-AB3E-EDD6AD561B5C}" type="pres">
      <dgm:prSet presAssocID="{61AD01D6-0909-414F-B363-AAA73E960A0E}" presName="dummy" presStyleCnt="0"/>
      <dgm:spPr/>
    </dgm:pt>
    <dgm:pt modelId="{A849FE77-5DD9-EC42-8D63-ADAA3BA1561E}" type="pres">
      <dgm:prSet presAssocID="{140DF91F-EC3D-B240-955D-E82A48AA96D2}" presName="sibTrans" presStyleLbl="sibTrans2D1" presStyleIdx="0" presStyleCnt="4"/>
      <dgm:spPr/>
      <dgm:t>
        <a:bodyPr/>
        <a:lstStyle/>
        <a:p>
          <a:endParaRPr lang="en-US"/>
        </a:p>
      </dgm:t>
    </dgm:pt>
    <dgm:pt modelId="{5C666880-25B8-9447-800C-551A5FBF796B}" type="pres">
      <dgm:prSet presAssocID="{66EA4C7B-F496-BC49-93F6-48205292267E}" presName="node" presStyleLbl="node1" presStyleIdx="1" presStyleCnt="4">
        <dgm:presLayoutVars>
          <dgm:bulletEnabled val="1"/>
        </dgm:presLayoutVars>
      </dgm:prSet>
      <dgm:spPr/>
      <dgm:t>
        <a:bodyPr/>
        <a:lstStyle/>
        <a:p>
          <a:endParaRPr lang="en-US"/>
        </a:p>
      </dgm:t>
    </dgm:pt>
    <dgm:pt modelId="{53D17A8A-CFAD-8544-AFC2-7569B6452D3A}" type="pres">
      <dgm:prSet presAssocID="{66EA4C7B-F496-BC49-93F6-48205292267E}" presName="dummy" presStyleCnt="0"/>
      <dgm:spPr/>
    </dgm:pt>
    <dgm:pt modelId="{8E8C0EEE-6B71-8E43-9CE4-C9198A7A3864}" type="pres">
      <dgm:prSet presAssocID="{AB6A7CAB-FB87-3246-B0A5-5BDFBFA6EFB3}" presName="sibTrans" presStyleLbl="sibTrans2D1" presStyleIdx="1" presStyleCnt="4"/>
      <dgm:spPr/>
      <dgm:t>
        <a:bodyPr/>
        <a:lstStyle/>
        <a:p>
          <a:endParaRPr lang="en-US"/>
        </a:p>
      </dgm:t>
    </dgm:pt>
    <dgm:pt modelId="{CE0AAD9A-D249-874D-83B9-A6F5995BD068}" type="pres">
      <dgm:prSet presAssocID="{299168C3-FA2B-CD4A-8D72-11BF6AB9EA28}" presName="node" presStyleLbl="node1" presStyleIdx="2" presStyleCnt="4">
        <dgm:presLayoutVars>
          <dgm:bulletEnabled val="1"/>
        </dgm:presLayoutVars>
      </dgm:prSet>
      <dgm:spPr/>
      <dgm:t>
        <a:bodyPr/>
        <a:lstStyle/>
        <a:p>
          <a:endParaRPr lang="en-US"/>
        </a:p>
      </dgm:t>
    </dgm:pt>
    <dgm:pt modelId="{250E7CD6-FEA9-A343-8FCE-7726790E9296}" type="pres">
      <dgm:prSet presAssocID="{299168C3-FA2B-CD4A-8D72-11BF6AB9EA28}" presName="dummy" presStyleCnt="0"/>
      <dgm:spPr/>
    </dgm:pt>
    <dgm:pt modelId="{E96285D1-CE66-6F47-909B-E3F6996B96C8}" type="pres">
      <dgm:prSet presAssocID="{C4C82D68-0E26-2140-9E37-01D38D9DE017}" presName="sibTrans" presStyleLbl="sibTrans2D1" presStyleIdx="2" presStyleCnt="4"/>
      <dgm:spPr/>
      <dgm:t>
        <a:bodyPr/>
        <a:lstStyle/>
        <a:p>
          <a:endParaRPr lang="en-US"/>
        </a:p>
      </dgm:t>
    </dgm:pt>
    <dgm:pt modelId="{76BF2D88-C256-B047-A2FB-ABDCA1BFED23}" type="pres">
      <dgm:prSet presAssocID="{EDAFA172-B0C2-2945-A1BF-43D411F8DA9E}" presName="node" presStyleLbl="node1" presStyleIdx="3" presStyleCnt="4">
        <dgm:presLayoutVars>
          <dgm:bulletEnabled val="1"/>
        </dgm:presLayoutVars>
      </dgm:prSet>
      <dgm:spPr/>
      <dgm:t>
        <a:bodyPr/>
        <a:lstStyle/>
        <a:p>
          <a:endParaRPr lang="en-US"/>
        </a:p>
      </dgm:t>
    </dgm:pt>
    <dgm:pt modelId="{A5E639F8-3617-5B44-9632-5246EA121433}" type="pres">
      <dgm:prSet presAssocID="{EDAFA172-B0C2-2945-A1BF-43D411F8DA9E}" presName="dummy" presStyleCnt="0"/>
      <dgm:spPr/>
    </dgm:pt>
    <dgm:pt modelId="{E7B4C92E-C32D-4745-A9AD-5EDF8115C29A}" type="pres">
      <dgm:prSet presAssocID="{53DB295B-352B-A84C-9C74-D0E07905C14D}" presName="sibTrans" presStyleLbl="sibTrans2D1" presStyleIdx="3" presStyleCnt="4"/>
      <dgm:spPr/>
      <dgm:t>
        <a:bodyPr/>
        <a:lstStyle/>
        <a:p>
          <a:endParaRPr lang="en-US"/>
        </a:p>
      </dgm:t>
    </dgm:pt>
  </dgm:ptLst>
  <dgm:cxnLst>
    <dgm:cxn modelId="{58F00C66-C516-164B-B5F5-990CB7B942D9}" srcId="{DD30E09C-D7A3-6640-8A1B-CCD1B799FF64}" destId="{4E31E22B-3479-EE4F-A7B3-259E656174B1}" srcOrd="0" destOrd="0" parTransId="{0539C7F9-A86D-E743-99E5-C659CABF45FB}" sibTransId="{6DAEC978-01C2-AC4A-9715-830C80624883}"/>
    <dgm:cxn modelId="{B72B3B67-3E02-354A-B8B7-DFA377E991FD}" type="presOf" srcId="{DD30E09C-D7A3-6640-8A1B-CCD1B799FF64}" destId="{F0BEF8E8-D79F-2640-8BDA-391F44CA77EC}" srcOrd="0" destOrd="0" presId="urn:microsoft.com/office/officeart/2005/8/layout/radial6"/>
    <dgm:cxn modelId="{1B471870-CA5B-CA4E-85A6-BF67D660558C}" type="presOf" srcId="{EDAFA172-B0C2-2945-A1BF-43D411F8DA9E}" destId="{76BF2D88-C256-B047-A2FB-ABDCA1BFED23}" srcOrd="0" destOrd="0" presId="urn:microsoft.com/office/officeart/2005/8/layout/radial6"/>
    <dgm:cxn modelId="{F3E78022-0121-CA43-9772-82818B0A327F}" type="presOf" srcId="{66EA4C7B-F496-BC49-93F6-48205292267E}" destId="{5C666880-25B8-9447-800C-551A5FBF796B}" srcOrd="0" destOrd="0" presId="urn:microsoft.com/office/officeart/2005/8/layout/radial6"/>
    <dgm:cxn modelId="{F28545E8-2905-744D-BD0C-46BC33840B4E}" srcId="{4E31E22B-3479-EE4F-A7B3-259E656174B1}" destId="{61AD01D6-0909-414F-B363-AAA73E960A0E}" srcOrd="0" destOrd="0" parTransId="{8443C5BD-E455-4245-9635-3C576069EF10}" sibTransId="{140DF91F-EC3D-B240-955D-E82A48AA96D2}"/>
    <dgm:cxn modelId="{DE25C5B7-4FDA-2445-8B8F-D815D18C4096}" type="presOf" srcId="{C4C82D68-0E26-2140-9E37-01D38D9DE017}" destId="{E96285D1-CE66-6F47-909B-E3F6996B96C8}" srcOrd="0" destOrd="0" presId="urn:microsoft.com/office/officeart/2005/8/layout/radial6"/>
    <dgm:cxn modelId="{21FFE616-C4AA-EF4B-83F6-FD6E05DBE72F}" type="presOf" srcId="{53DB295B-352B-A84C-9C74-D0E07905C14D}" destId="{E7B4C92E-C32D-4745-A9AD-5EDF8115C29A}" srcOrd="0" destOrd="0" presId="urn:microsoft.com/office/officeart/2005/8/layout/radial6"/>
    <dgm:cxn modelId="{AD972879-9121-3645-842F-89F522B7A42B}" srcId="{4E31E22B-3479-EE4F-A7B3-259E656174B1}" destId="{EDAFA172-B0C2-2945-A1BF-43D411F8DA9E}" srcOrd="3" destOrd="0" parTransId="{601596FD-5CFA-A445-830B-5F72F5EF6C6F}" sibTransId="{53DB295B-352B-A84C-9C74-D0E07905C14D}"/>
    <dgm:cxn modelId="{C7C03D1C-352B-3447-9250-85D9D4054AA5}" type="presOf" srcId="{299168C3-FA2B-CD4A-8D72-11BF6AB9EA28}" destId="{CE0AAD9A-D249-874D-83B9-A6F5995BD068}" srcOrd="0" destOrd="0" presId="urn:microsoft.com/office/officeart/2005/8/layout/radial6"/>
    <dgm:cxn modelId="{F71597D4-F338-6442-ADE0-7C13AEED3CF2}" srcId="{4E31E22B-3479-EE4F-A7B3-259E656174B1}" destId="{299168C3-FA2B-CD4A-8D72-11BF6AB9EA28}" srcOrd="2" destOrd="0" parTransId="{E96A8563-331D-FF40-9413-0C5B4E18CDB9}" sibTransId="{C4C82D68-0E26-2140-9E37-01D38D9DE017}"/>
    <dgm:cxn modelId="{1DC42E2C-BB9A-C640-9535-A94A075ABEC2}" type="presOf" srcId="{61AD01D6-0909-414F-B363-AAA73E960A0E}" destId="{8BDA37B4-557F-F247-A36E-0049058BE8E3}" srcOrd="0" destOrd="0" presId="urn:microsoft.com/office/officeart/2005/8/layout/radial6"/>
    <dgm:cxn modelId="{624672F4-D231-A54D-B42D-D9414C03E350}" srcId="{4E31E22B-3479-EE4F-A7B3-259E656174B1}" destId="{66EA4C7B-F496-BC49-93F6-48205292267E}" srcOrd="1" destOrd="0" parTransId="{E9352BCD-8E0A-7D4D-8204-99EC180A1ED3}" sibTransId="{AB6A7CAB-FB87-3246-B0A5-5BDFBFA6EFB3}"/>
    <dgm:cxn modelId="{FC6622DB-710D-2848-A275-470080DBE271}" type="presOf" srcId="{AB6A7CAB-FB87-3246-B0A5-5BDFBFA6EFB3}" destId="{8E8C0EEE-6B71-8E43-9CE4-C9198A7A3864}" srcOrd="0" destOrd="0" presId="urn:microsoft.com/office/officeart/2005/8/layout/radial6"/>
    <dgm:cxn modelId="{BEF18563-DFBD-684B-97DD-45F012534701}" type="presOf" srcId="{4E31E22B-3479-EE4F-A7B3-259E656174B1}" destId="{E1C9FB87-2566-884D-8A4E-5D7880F137CA}" srcOrd="0" destOrd="0" presId="urn:microsoft.com/office/officeart/2005/8/layout/radial6"/>
    <dgm:cxn modelId="{A8F430E1-4B92-A547-90D0-F379CDFE6E24}" type="presOf" srcId="{140DF91F-EC3D-B240-955D-E82A48AA96D2}" destId="{A849FE77-5DD9-EC42-8D63-ADAA3BA1561E}" srcOrd="0" destOrd="0" presId="urn:microsoft.com/office/officeart/2005/8/layout/radial6"/>
    <dgm:cxn modelId="{FE0EC19A-C155-C84F-95DD-7501426F2DCE}" type="presParOf" srcId="{F0BEF8E8-D79F-2640-8BDA-391F44CA77EC}" destId="{E1C9FB87-2566-884D-8A4E-5D7880F137CA}" srcOrd="0" destOrd="0" presId="urn:microsoft.com/office/officeart/2005/8/layout/radial6"/>
    <dgm:cxn modelId="{5FD4D0F4-A6F7-FC46-9BA0-FA51194463E1}" type="presParOf" srcId="{F0BEF8E8-D79F-2640-8BDA-391F44CA77EC}" destId="{8BDA37B4-557F-F247-A36E-0049058BE8E3}" srcOrd="1" destOrd="0" presId="urn:microsoft.com/office/officeart/2005/8/layout/radial6"/>
    <dgm:cxn modelId="{5FF3C9AE-9BC7-BF49-9016-41F6889280C3}" type="presParOf" srcId="{F0BEF8E8-D79F-2640-8BDA-391F44CA77EC}" destId="{25D0A340-8FC0-C749-AB3E-EDD6AD561B5C}" srcOrd="2" destOrd="0" presId="urn:microsoft.com/office/officeart/2005/8/layout/radial6"/>
    <dgm:cxn modelId="{1CE56CC6-DBC7-0B41-B323-EBFCEBED6F4E}" type="presParOf" srcId="{F0BEF8E8-D79F-2640-8BDA-391F44CA77EC}" destId="{A849FE77-5DD9-EC42-8D63-ADAA3BA1561E}" srcOrd="3" destOrd="0" presId="urn:microsoft.com/office/officeart/2005/8/layout/radial6"/>
    <dgm:cxn modelId="{DDA32999-FF6C-6C4D-A679-4EF26828DEE9}" type="presParOf" srcId="{F0BEF8E8-D79F-2640-8BDA-391F44CA77EC}" destId="{5C666880-25B8-9447-800C-551A5FBF796B}" srcOrd="4" destOrd="0" presId="urn:microsoft.com/office/officeart/2005/8/layout/radial6"/>
    <dgm:cxn modelId="{3411F8E9-3E9E-414B-AC13-9C7406B85D61}" type="presParOf" srcId="{F0BEF8E8-D79F-2640-8BDA-391F44CA77EC}" destId="{53D17A8A-CFAD-8544-AFC2-7569B6452D3A}" srcOrd="5" destOrd="0" presId="urn:microsoft.com/office/officeart/2005/8/layout/radial6"/>
    <dgm:cxn modelId="{21845667-A0E3-FE4A-B18A-0265844DFB06}" type="presParOf" srcId="{F0BEF8E8-D79F-2640-8BDA-391F44CA77EC}" destId="{8E8C0EEE-6B71-8E43-9CE4-C9198A7A3864}" srcOrd="6" destOrd="0" presId="urn:microsoft.com/office/officeart/2005/8/layout/radial6"/>
    <dgm:cxn modelId="{2015A291-83EE-0840-B8A3-2917E26F2B90}" type="presParOf" srcId="{F0BEF8E8-D79F-2640-8BDA-391F44CA77EC}" destId="{CE0AAD9A-D249-874D-83B9-A6F5995BD068}" srcOrd="7" destOrd="0" presId="urn:microsoft.com/office/officeart/2005/8/layout/radial6"/>
    <dgm:cxn modelId="{42419A14-8B82-E446-8CD1-F7BAC9C900F3}" type="presParOf" srcId="{F0BEF8E8-D79F-2640-8BDA-391F44CA77EC}" destId="{250E7CD6-FEA9-A343-8FCE-7726790E9296}" srcOrd="8" destOrd="0" presId="urn:microsoft.com/office/officeart/2005/8/layout/radial6"/>
    <dgm:cxn modelId="{D7EBCD71-4D31-AF4C-9961-13F690B2A4DA}" type="presParOf" srcId="{F0BEF8E8-D79F-2640-8BDA-391F44CA77EC}" destId="{E96285D1-CE66-6F47-909B-E3F6996B96C8}" srcOrd="9" destOrd="0" presId="urn:microsoft.com/office/officeart/2005/8/layout/radial6"/>
    <dgm:cxn modelId="{98406A1B-ABFC-044E-BAC2-D24C2297F9C3}" type="presParOf" srcId="{F0BEF8E8-D79F-2640-8BDA-391F44CA77EC}" destId="{76BF2D88-C256-B047-A2FB-ABDCA1BFED23}" srcOrd="10" destOrd="0" presId="urn:microsoft.com/office/officeart/2005/8/layout/radial6"/>
    <dgm:cxn modelId="{CBBEE042-B48D-2642-B22A-5DC150B909DF}" type="presParOf" srcId="{F0BEF8E8-D79F-2640-8BDA-391F44CA77EC}" destId="{A5E639F8-3617-5B44-9632-5246EA121433}" srcOrd="11" destOrd="0" presId="urn:microsoft.com/office/officeart/2005/8/layout/radial6"/>
    <dgm:cxn modelId="{3E1174FD-C396-424F-BE1D-BA18BB71BF7F}" type="presParOf" srcId="{F0BEF8E8-D79F-2640-8BDA-391F44CA77EC}" destId="{E7B4C92E-C32D-4745-A9AD-5EDF8115C29A}" srcOrd="12"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8F2C668-2ED6-44CF-A006-362378128373}">
      <dsp:nvSpPr>
        <dsp:cNvPr id="0" name=""/>
        <dsp:cNvSpPr/>
      </dsp:nvSpPr>
      <dsp:spPr>
        <a:xfrm>
          <a:off x="1737359" y="54609"/>
          <a:ext cx="2621280" cy="2621280"/>
        </a:xfrm>
        <a:prstGeom prst="ellipse">
          <a:avLst/>
        </a:prstGeom>
        <a:gradFill flip="none" rotWithShape="1">
          <a:gsLst>
            <a:gs pos="0">
              <a:schemeClr val="bg1">
                <a:lumMod val="50000"/>
              </a:schemeClr>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lin ang="5400000" scaled="1"/>
          <a:tileRect/>
        </a:gradFill>
        <a:ln w="12700" cap="flat" cmpd="sng" algn="ctr">
          <a:solidFill>
            <a:scrgbClr r="0" g="0" b="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b="1" kern="1200" dirty="0" smtClean="0"/>
            <a:t>Cognitive</a:t>
          </a:r>
          <a:endParaRPr lang="en-US" sz="2800" b="1" kern="1200" dirty="0"/>
        </a:p>
      </dsp:txBody>
      <dsp:txXfrm>
        <a:off x="2086864" y="513333"/>
        <a:ext cx="1922272" cy="1179576"/>
      </dsp:txXfrm>
    </dsp:sp>
    <dsp:sp modelId="{1A48CAD1-0ED2-4DDF-B3D8-491D0562FA81}">
      <dsp:nvSpPr>
        <dsp:cNvPr id="0" name=""/>
        <dsp:cNvSpPr/>
      </dsp:nvSpPr>
      <dsp:spPr>
        <a:xfrm>
          <a:off x="2667005" y="1676395"/>
          <a:ext cx="2621280" cy="2621280"/>
        </a:xfrm>
        <a:prstGeom prst="ellipse">
          <a:avLst/>
        </a:prstGeom>
        <a:gradFill flip="none" rotWithShape="1">
          <a:gsLst>
            <a:gs pos="0">
              <a:srgbClr val="C73341"/>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lin ang="13500000" scaled="1"/>
          <a:tileRect/>
        </a:gradFill>
        <a:ln w="12700" cap="flat" cmpd="sng" algn="ctr">
          <a:solidFill>
            <a:scrgbClr r="0" g="0" b="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b="1" kern="1200" dirty="0" smtClean="0"/>
            <a:t>Logistic/ Systemic</a:t>
          </a:r>
          <a:endParaRPr lang="en-US" sz="2800" b="1" kern="1200" dirty="0"/>
        </a:p>
      </dsp:txBody>
      <dsp:txXfrm>
        <a:off x="3468680" y="2353559"/>
        <a:ext cx="1572768" cy="1441704"/>
      </dsp:txXfrm>
    </dsp:sp>
    <dsp:sp modelId="{4AE7F648-FA34-4722-93A7-BAF1768BE5B7}">
      <dsp:nvSpPr>
        <dsp:cNvPr id="0" name=""/>
        <dsp:cNvSpPr/>
      </dsp:nvSpPr>
      <dsp:spPr>
        <a:xfrm>
          <a:off x="791514" y="1692910"/>
          <a:ext cx="2621280" cy="2621280"/>
        </a:xfrm>
        <a:prstGeom prst="ellipse">
          <a:avLst/>
        </a:prstGeom>
        <a:gradFill flip="none" rotWithShape="1">
          <a:gsLst>
            <a:gs pos="0">
              <a:srgbClr val="4578B5"/>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lin ang="18900000" scaled="1"/>
          <a:tileRect/>
        </a:gradFill>
        <a:ln w="12700" cap="flat" cmpd="sng" algn="ctr">
          <a:solidFill>
            <a:scrgbClr r="0" g="0" b="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b="1" kern="1200" dirty="0" smtClean="0"/>
            <a:t>Affective</a:t>
          </a:r>
          <a:endParaRPr lang="en-US" sz="2800" b="1" kern="1200" dirty="0"/>
        </a:p>
      </dsp:txBody>
      <dsp:txXfrm>
        <a:off x="1038352" y="2370074"/>
        <a:ext cx="1572768" cy="144170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B4C92E-C32D-4745-A9AD-5EDF8115C29A}">
      <dsp:nvSpPr>
        <dsp:cNvPr id="0" name=""/>
        <dsp:cNvSpPr/>
      </dsp:nvSpPr>
      <dsp:spPr>
        <a:xfrm>
          <a:off x="2410732" y="543832"/>
          <a:ext cx="3636734" cy="3636734"/>
        </a:xfrm>
        <a:prstGeom prst="blockArc">
          <a:avLst>
            <a:gd name="adj1" fmla="val 10800000"/>
            <a:gd name="adj2" fmla="val 16200000"/>
            <a:gd name="adj3" fmla="val 4636"/>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96285D1-CE66-6F47-909B-E3F6996B96C8}">
      <dsp:nvSpPr>
        <dsp:cNvPr id="0" name=""/>
        <dsp:cNvSpPr/>
      </dsp:nvSpPr>
      <dsp:spPr>
        <a:xfrm>
          <a:off x="2410732" y="543832"/>
          <a:ext cx="3636734" cy="3636734"/>
        </a:xfrm>
        <a:prstGeom prst="blockArc">
          <a:avLst>
            <a:gd name="adj1" fmla="val 5400000"/>
            <a:gd name="adj2" fmla="val 10800000"/>
            <a:gd name="adj3" fmla="val 4636"/>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E8C0EEE-6B71-8E43-9CE4-C9198A7A3864}">
      <dsp:nvSpPr>
        <dsp:cNvPr id="0" name=""/>
        <dsp:cNvSpPr/>
      </dsp:nvSpPr>
      <dsp:spPr>
        <a:xfrm>
          <a:off x="2410732" y="543832"/>
          <a:ext cx="3636734" cy="3636734"/>
        </a:xfrm>
        <a:prstGeom prst="blockArc">
          <a:avLst>
            <a:gd name="adj1" fmla="val 0"/>
            <a:gd name="adj2" fmla="val 5400000"/>
            <a:gd name="adj3" fmla="val 4636"/>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849FE77-5DD9-EC42-8D63-ADAA3BA1561E}">
      <dsp:nvSpPr>
        <dsp:cNvPr id="0" name=""/>
        <dsp:cNvSpPr/>
      </dsp:nvSpPr>
      <dsp:spPr>
        <a:xfrm>
          <a:off x="2410732" y="543832"/>
          <a:ext cx="3636734" cy="3636734"/>
        </a:xfrm>
        <a:prstGeom prst="blockArc">
          <a:avLst>
            <a:gd name="adj1" fmla="val 16200000"/>
            <a:gd name="adj2" fmla="val 0"/>
            <a:gd name="adj3" fmla="val 4636"/>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1C9FB87-2566-884D-8A4E-5D7880F137CA}">
      <dsp:nvSpPr>
        <dsp:cNvPr id="0" name=""/>
        <dsp:cNvSpPr/>
      </dsp:nvSpPr>
      <dsp:spPr>
        <a:xfrm>
          <a:off x="3392778" y="1525878"/>
          <a:ext cx="1672642" cy="1672642"/>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err="1" smtClean="0"/>
            <a:t>FastStart</a:t>
          </a:r>
          <a:r>
            <a:rPr lang="en-US" sz="1600" kern="1200" dirty="0" smtClean="0"/>
            <a:t> Team as a learning community</a:t>
          </a:r>
          <a:endParaRPr lang="en-US" sz="1600" kern="1200" dirty="0"/>
        </a:p>
      </dsp:txBody>
      <dsp:txXfrm>
        <a:off x="3392778" y="1525878"/>
        <a:ext cx="1672642" cy="1672642"/>
      </dsp:txXfrm>
    </dsp:sp>
    <dsp:sp modelId="{8BDA37B4-557F-F247-A36E-0049058BE8E3}">
      <dsp:nvSpPr>
        <dsp:cNvPr id="0" name=""/>
        <dsp:cNvSpPr/>
      </dsp:nvSpPr>
      <dsp:spPr>
        <a:xfrm>
          <a:off x="3643675" y="558"/>
          <a:ext cx="1170849" cy="1170849"/>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Meetings as workshops</a:t>
          </a:r>
          <a:endParaRPr lang="en-US" sz="1000" kern="1200" dirty="0"/>
        </a:p>
      </dsp:txBody>
      <dsp:txXfrm>
        <a:off x="3643675" y="558"/>
        <a:ext cx="1170849" cy="1170849"/>
      </dsp:txXfrm>
    </dsp:sp>
    <dsp:sp modelId="{5C666880-25B8-9447-800C-551A5FBF796B}">
      <dsp:nvSpPr>
        <dsp:cNvPr id="0" name=""/>
        <dsp:cNvSpPr/>
      </dsp:nvSpPr>
      <dsp:spPr>
        <a:xfrm>
          <a:off x="5419891" y="1776775"/>
          <a:ext cx="1170849" cy="1170849"/>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Peer observations and lesson studies</a:t>
          </a:r>
          <a:endParaRPr lang="en-US" sz="1000" kern="1200" dirty="0"/>
        </a:p>
      </dsp:txBody>
      <dsp:txXfrm>
        <a:off x="5419891" y="1776775"/>
        <a:ext cx="1170849" cy="1170849"/>
      </dsp:txXfrm>
    </dsp:sp>
    <dsp:sp modelId="{CE0AAD9A-D249-874D-83B9-A6F5995BD068}">
      <dsp:nvSpPr>
        <dsp:cNvPr id="0" name=""/>
        <dsp:cNvSpPr/>
      </dsp:nvSpPr>
      <dsp:spPr>
        <a:xfrm>
          <a:off x="3643675" y="3552991"/>
          <a:ext cx="1170849" cy="1170849"/>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Content specific projects</a:t>
          </a:r>
          <a:endParaRPr lang="en-US" sz="1000" kern="1200" dirty="0"/>
        </a:p>
      </dsp:txBody>
      <dsp:txXfrm>
        <a:off x="3643675" y="3552991"/>
        <a:ext cx="1170849" cy="1170849"/>
      </dsp:txXfrm>
    </dsp:sp>
    <dsp:sp modelId="{76BF2D88-C256-B047-A2FB-ABDCA1BFED23}">
      <dsp:nvSpPr>
        <dsp:cNvPr id="0" name=""/>
        <dsp:cNvSpPr/>
      </dsp:nvSpPr>
      <dsp:spPr>
        <a:xfrm>
          <a:off x="1867458" y="1776775"/>
          <a:ext cx="1170849" cy="1170849"/>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Inquiry board and reflection</a:t>
          </a:r>
          <a:endParaRPr lang="en-US" sz="1000" kern="1200" dirty="0"/>
        </a:p>
      </dsp:txBody>
      <dsp:txXfrm>
        <a:off x="1867458" y="1776775"/>
        <a:ext cx="1170849" cy="117084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buFont typeface="Times New Roman" charset="0"/>
              <a:buNone/>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001014BB-4348-4E72-866A-9EEA12FE4921}" type="datetime1">
              <a:rPr lang="en-US"/>
              <a:pPr/>
              <a:t>9/7/2012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buFont typeface="Times New Roman" charset="0"/>
              <a:buNone/>
              <a:defRPr sz="1200">
                <a:latin typeface="Arial"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3773625C-9D05-474E-8FD4-891D92329F62}" type="slidenum">
              <a:rPr lang="en-US"/>
              <a:pPr/>
              <a:t>‹#›</a:t>
            </a:fld>
            <a:endParaRPr lang="en-US"/>
          </a:p>
        </p:txBody>
      </p:sp>
    </p:spTree>
    <p:extLst>
      <p:ext uri="{BB962C8B-B14F-4D97-AF65-F5344CB8AC3E}">
        <p14:creationId xmlns:p14="http://schemas.microsoft.com/office/powerpoint/2010/main" xmlns="" val="3336540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
          <p:cNvSpPr>
            <a:spLocks noGrp="1" noRot="1" noChangeAspect="1" noChangeArrowheads="1"/>
          </p:cNvSpPr>
          <p:nvPr>
            <p:ph type="sldImg"/>
          </p:nvPr>
        </p:nvSpPr>
        <p:spPr bwMode="auto">
          <a:xfrm>
            <a:off x="1416050" y="776288"/>
            <a:ext cx="5111750" cy="3833812"/>
          </a:xfrm>
          <a:prstGeom prst="rect">
            <a:avLst/>
          </a:prstGeom>
          <a:noFill/>
          <a:ln w="9525">
            <a:noFill/>
            <a:round/>
            <a:headEnd/>
            <a:tailEnd/>
          </a:ln>
        </p:spPr>
      </p:sp>
      <p:sp>
        <p:nvSpPr>
          <p:cNvPr id="4098" name="Rectangle 2"/>
          <p:cNvSpPr>
            <a:spLocks noGrp="1" noChangeArrowheads="1"/>
          </p:cNvSpPr>
          <p:nvPr>
            <p:ph type="body"/>
          </p:nvPr>
        </p:nvSpPr>
        <p:spPr bwMode="auto">
          <a:xfrm>
            <a:off x="795338" y="4856163"/>
            <a:ext cx="6354762" cy="46005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a:p>
        </p:txBody>
      </p:sp>
      <p:sp>
        <p:nvSpPr>
          <p:cNvPr id="4099" name="Rectangle 3"/>
          <p:cNvSpPr>
            <a:spLocks noGrp="1" noChangeArrowheads="1"/>
          </p:cNvSpPr>
          <p:nvPr>
            <p:ph type="hdr"/>
          </p:nvPr>
        </p:nvSpPr>
        <p:spPr bwMode="auto">
          <a:xfrm>
            <a:off x="0" y="0"/>
            <a:ext cx="3446463" cy="50958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buFont typeface="Times New Roman" charset="0"/>
              <a:buNone/>
              <a:tabLst>
                <a:tab pos="737654" algn="l"/>
                <a:tab pos="1475308" algn="l"/>
                <a:tab pos="2212962" algn="l"/>
                <a:tab pos="2950616" algn="l"/>
              </a:tabLst>
              <a:defRPr sz="1400">
                <a:solidFill>
                  <a:srgbClr val="000000"/>
                </a:solidFill>
                <a:latin typeface="Times New Roman" charset="0"/>
                <a:ea typeface="Arial Unicode MS" charset="0"/>
                <a:cs typeface="Arial Unicode MS" charset="0"/>
              </a:defRPr>
            </a:lvl1pPr>
          </a:lstStyle>
          <a:p>
            <a:pPr>
              <a:defRPr/>
            </a:pPr>
            <a:endParaRPr lang="en-US"/>
          </a:p>
        </p:txBody>
      </p:sp>
      <p:sp>
        <p:nvSpPr>
          <p:cNvPr id="4100" name="Rectangle 4"/>
          <p:cNvSpPr>
            <a:spLocks noGrp="1" noChangeArrowheads="1"/>
          </p:cNvSpPr>
          <p:nvPr>
            <p:ph type="dt"/>
          </p:nvPr>
        </p:nvSpPr>
        <p:spPr bwMode="auto">
          <a:xfrm>
            <a:off x="4497388" y="0"/>
            <a:ext cx="3446462" cy="50958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buFont typeface="Times New Roman" charset="0"/>
              <a:buNone/>
              <a:tabLst>
                <a:tab pos="737654" algn="l"/>
                <a:tab pos="1475308" algn="l"/>
                <a:tab pos="2212962" algn="l"/>
                <a:tab pos="2950616" algn="l"/>
              </a:tabLst>
              <a:defRPr sz="1400">
                <a:solidFill>
                  <a:srgbClr val="000000"/>
                </a:solidFill>
                <a:latin typeface="Times New Roman" charset="0"/>
                <a:ea typeface="Arial Unicode MS" charset="0"/>
                <a:cs typeface="Arial Unicode MS" charset="0"/>
              </a:defRPr>
            </a:lvl1pPr>
          </a:lstStyle>
          <a:p>
            <a:pPr>
              <a:defRPr/>
            </a:pPr>
            <a:endParaRPr lang="en-US"/>
          </a:p>
        </p:txBody>
      </p:sp>
      <p:sp>
        <p:nvSpPr>
          <p:cNvPr id="4101" name="Rectangle 5"/>
          <p:cNvSpPr>
            <a:spLocks noGrp="1" noChangeArrowheads="1"/>
          </p:cNvSpPr>
          <p:nvPr>
            <p:ph type="ftr"/>
          </p:nvPr>
        </p:nvSpPr>
        <p:spPr bwMode="auto">
          <a:xfrm>
            <a:off x="0" y="9713913"/>
            <a:ext cx="3446463" cy="511175"/>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buFont typeface="Times New Roman" charset="0"/>
              <a:buNone/>
              <a:tabLst>
                <a:tab pos="737654" algn="l"/>
                <a:tab pos="1475308" algn="l"/>
                <a:tab pos="2212962" algn="l"/>
                <a:tab pos="2950616" algn="l"/>
              </a:tabLst>
              <a:defRPr sz="1400">
                <a:solidFill>
                  <a:srgbClr val="000000"/>
                </a:solidFill>
                <a:latin typeface="Times New Roman" charset="0"/>
                <a:ea typeface="Arial Unicode MS" charset="0"/>
                <a:cs typeface="Arial Unicode MS" charset="0"/>
              </a:defRPr>
            </a:lvl1pPr>
          </a:lstStyle>
          <a:p>
            <a:pPr>
              <a:defRPr/>
            </a:pPr>
            <a:endParaRPr lang="en-US"/>
          </a:p>
        </p:txBody>
      </p:sp>
      <p:sp>
        <p:nvSpPr>
          <p:cNvPr id="4102" name="Rectangle 6"/>
          <p:cNvSpPr>
            <a:spLocks noGrp="1" noChangeArrowheads="1"/>
          </p:cNvSpPr>
          <p:nvPr>
            <p:ph type="sldNum"/>
          </p:nvPr>
        </p:nvSpPr>
        <p:spPr bwMode="auto">
          <a:xfrm>
            <a:off x="4497388" y="9713913"/>
            <a:ext cx="3446462" cy="511175"/>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736600" algn="l"/>
                <a:tab pos="1474788" algn="l"/>
                <a:tab pos="2211388" algn="l"/>
                <a:tab pos="2949575" algn="l"/>
              </a:tabLst>
              <a:defRPr sz="1400">
                <a:solidFill>
                  <a:srgbClr val="000000"/>
                </a:solidFill>
                <a:latin typeface="Times New Roman" pitchFamily="18" charset="0"/>
              </a:defRPr>
            </a:lvl1pPr>
          </a:lstStyle>
          <a:p>
            <a:fld id="{311D9874-D5B4-4CAB-890D-558CEE89D1FF}" type="slidenum">
              <a:rPr lang="en-US"/>
              <a:pPr/>
              <a:t>‹#›</a:t>
            </a:fld>
            <a:endParaRPr lang="en-US"/>
          </a:p>
        </p:txBody>
      </p:sp>
    </p:spTree>
    <p:extLst>
      <p:ext uri="{BB962C8B-B14F-4D97-AF65-F5344CB8AC3E}">
        <p14:creationId xmlns:p14="http://schemas.microsoft.com/office/powerpoint/2010/main" xmlns="" val="217302842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ＭＳ Ｐゴシック" charset="-128"/>
        <a:cs typeface="ＭＳ Ｐゴシック" charset="-128"/>
      </a:defRPr>
    </a:lvl1pPr>
    <a:lvl2pPr marL="37931725" indent="-37474525"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ＭＳ Ｐゴシック"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ヒラギノ角ゴ Pro W3" charset="-128"/>
        <a:cs typeface="ヒラギノ角ゴ Pro W3" charset="-128"/>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ヒラギノ角ゴ Pro W3"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ヒラギノ角ゴ Pro W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6"/>
          <p:cNvSpPr>
            <a:spLocks noGrp="1" noChangeArrowheads="1"/>
          </p:cNvSpPr>
          <p:nvPr>
            <p:ph type="sldNum" sz="quarter"/>
          </p:nvPr>
        </p:nvSpPr>
        <p:spPr>
          <a:noFill/>
        </p:spPr>
        <p:txBody>
          <a:bodyPr/>
          <a:lstStyle/>
          <a:p>
            <a:fld id="{D136EDE6-EAB3-4121-AC77-1BD8C04B3FA7}" type="slidenum">
              <a:rPr lang="en-US"/>
              <a:pPr/>
              <a:t>1</a:t>
            </a:fld>
            <a:endParaRPr lang="en-US"/>
          </a:p>
        </p:txBody>
      </p:sp>
      <p:sp>
        <p:nvSpPr>
          <p:cNvPr id="29699" name="Text Box 1"/>
          <p:cNvSpPr>
            <a:spLocks noGrp="1" noRot="1" noChangeAspect="1" noChangeArrowheads="1" noTextEdit="1"/>
          </p:cNvSpPr>
          <p:nvPr>
            <p:ph type="sldImg"/>
          </p:nvPr>
        </p:nvSpPr>
        <p:spPr>
          <a:xfrm>
            <a:off x="1416050" y="776288"/>
            <a:ext cx="5113338" cy="3835400"/>
          </a:xfrm>
          <a:solidFill>
            <a:srgbClr val="FFFFFF"/>
          </a:solidFill>
          <a:ln>
            <a:solidFill>
              <a:srgbClr val="000000"/>
            </a:solidFill>
            <a:miter lim="800000"/>
          </a:ln>
        </p:spPr>
      </p:sp>
      <p:sp>
        <p:nvSpPr>
          <p:cNvPr id="29700" name="Text Box 2"/>
          <p:cNvSpPr>
            <a:spLocks noGrp="1" noChangeArrowheads="1"/>
          </p:cNvSpPr>
          <p:nvPr>
            <p:ph type="body" idx="1"/>
          </p:nvPr>
        </p:nvSpPr>
        <p:spPr>
          <a:xfrm>
            <a:off x="795338" y="4856163"/>
            <a:ext cx="6356350" cy="4602162"/>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p:sp>
      <p:sp>
        <p:nvSpPr>
          <p:cNvPr id="38915" name="Notes Placeholder 2"/>
          <p:cNvSpPr>
            <a:spLocks noGrp="1"/>
          </p:cNvSpPr>
          <p:nvPr>
            <p:ph type="body" idx="1"/>
          </p:nvPr>
        </p:nvSpPr>
        <p:spPr>
          <a:noFill/>
          <a:ln/>
        </p:spPr>
        <p:txBody>
          <a:bodyPr/>
          <a:lstStyle/>
          <a:p>
            <a:r>
              <a:rPr lang="en-US" dirty="0" smtClean="0">
                <a:latin typeface="Times New Roman" pitchFamily="18" charset="0"/>
              </a:rPr>
              <a:t>Mention leadership roles here: REA/ENG, MAT and technology.  </a:t>
            </a:r>
            <a:r>
              <a:rPr lang="en-US" b="1" i="1" dirty="0" smtClean="0">
                <a:latin typeface="Times New Roman" pitchFamily="18" charset="0"/>
              </a:rPr>
              <a:t>After</a:t>
            </a:r>
            <a:r>
              <a:rPr lang="en-US" b="1" i="1" baseline="0" dirty="0" smtClean="0">
                <a:latin typeface="Times New Roman" pitchFamily="18" charset="0"/>
              </a:rPr>
              <a:t> this slide- show </a:t>
            </a:r>
            <a:r>
              <a:rPr lang="en-US" b="1" i="1" baseline="0" dirty="0" err="1" smtClean="0">
                <a:latin typeface="Times New Roman" pitchFamily="18" charset="0"/>
              </a:rPr>
              <a:t>prof</a:t>
            </a:r>
            <a:r>
              <a:rPr lang="en-US" b="1" i="1" baseline="0" dirty="0" smtClean="0">
                <a:latin typeface="Times New Roman" pitchFamily="18" charset="0"/>
              </a:rPr>
              <a:t>. dev/faculty </a:t>
            </a:r>
            <a:r>
              <a:rPr lang="en-US" b="1" i="1" baseline="0" dirty="0" err="1" smtClean="0">
                <a:latin typeface="Times New Roman" pitchFamily="18" charset="0"/>
              </a:rPr>
              <a:t>prezi</a:t>
            </a:r>
            <a:endParaRPr lang="en-US" b="1" i="1" dirty="0" smtClean="0">
              <a:latin typeface="Times New Roman" pitchFamily="18" charset="0"/>
            </a:endParaRPr>
          </a:p>
        </p:txBody>
      </p:sp>
      <p:sp>
        <p:nvSpPr>
          <p:cNvPr id="38916" name="Slide Number Placeholder 3"/>
          <p:cNvSpPr>
            <a:spLocks noGrp="1"/>
          </p:cNvSpPr>
          <p:nvPr>
            <p:ph type="sldNum" sz="quarter"/>
          </p:nvPr>
        </p:nvSpPr>
        <p:spPr>
          <a:noFill/>
        </p:spPr>
        <p:txBody>
          <a:bodyPr/>
          <a:lstStyle/>
          <a:p>
            <a:fld id="{B9AD2046-4474-4670-B7F6-B37CFB38BFC5}" type="slidenum">
              <a:rPr lang="en-US"/>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Panel presentation</a:t>
            </a:r>
            <a:r>
              <a:rPr lang="en-US" b="1" baseline="0" dirty="0" smtClean="0"/>
              <a:t> </a:t>
            </a:r>
            <a:r>
              <a:rPr lang="en-US" b="1" dirty="0" smtClean="0"/>
              <a:t>after this slide</a:t>
            </a:r>
            <a:endParaRPr lang="en-US" b="1" dirty="0"/>
          </a:p>
        </p:txBody>
      </p:sp>
      <p:sp>
        <p:nvSpPr>
          <p:cNvPr id="4" name="Slide Number Placeholder 3"/>
          <p:cNvSpPr>
            <a:spLocks noGrp="1"/>
          </p:cNvSpPr>
          <p:nvPr>
            <p:ph type="sldNum" idx="10"/>
          </p:nvPr>
        </p:nvSpPr>
        <p:spPr/>
        <p:txBody>
          <a:bodyPr/>
          <a:lstStyle/>
          <a:p>
            <a:fld id="{311D9874-D5B4-4CAB-890D-558CEE89D1FF}"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p:sp>
      <p:sp>
        <p:nvSpPr>
          <p:cNvPr id="36867" name="Notes Placeholder 2"/>
          <p:cNvSpPr>
            <a:spLocks noGrp="1"/>
          </p:cNvSpPr>
          <p:nvPr>
            <p:ph type="body" idx="1"/>
          </p:nvPr>
        </p:nvSpPr>
        <p:spPr>
          <a:noFill/>
          <a:ln/>
        </p:spPr>
        <p:txBody>
          <a:bodyPr/>
          <a:lstStyle/>
          <a:p>
            <a:r>
              <a:rPr lang="en-US" smtClean="0">
                <a:latin typeface="Times New Roman" pitchFamily="18" charset="0"/>
              </a:rPr>
              <a:t>Creating mentor positions to help with scale up and integrity of faculty.</a:t>
            </a:r>
          </a:p>
        </p:txBody>
      </p:sp>
      <p:sp>
        <p:nvSpPr>
          <p:cNvPr id="36868" name="Slide Number Placeholder 3"/>
          <p:cNvSpPr>
            <a:spLocks noGrp="1"/>
          </p:cNvSpPr>
          <p:nvPr>
            <p:ph type="sldNum" sz="quarter"/>
          </p:nvPr>
        </p:nvSpPr>
        <p:spPr>
          <a:noFill/>
        </p:spPr>
        <p:txBody>
          <a:bodyPr/>
          <a:lstStyle/>
          <a:p>
            <a:fld id="{C5B716B2-525F-49A3-9D64-07BD2301F5B1}" type="slidenum">
              <a:rPr lang="en-US"/>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Linda Sue introduce Elaine- because</a:t>
            </a:r>
            <a:r>
              <a:rPr lang="en-US" baseline="0" dirty="0" smtClean="0"/>
              <a:t> she was the co-author of the data</a:t>
            </a:r>
            <a:endParaRPr lang="en-US" dirty="0"/>
          </a:p>
        </p:txBody>
      </p:sp>
      <p:sp>
        <p:nvSpPr>
          <p:cNvPr id="4" name="Slide Number Placeholder 3"/>
          <p:cNvSpPr>
            <a:spLocks noGrp="1"/>
          </p:cNvSpPr>
          <p:nvPr>
            <p:ph type="sldNum" idx="10"/>
          </p:nvPr>
        </p:nvSpPr>
        <p:spPr/>
        <p:txBody>
          <a:bodyPr/>
          <a:lstStyle/>
          <a:p>
            <a:fld id="{311D9874-D5B4-4CAB-890D-558CEE89D1FF}" type="slidenum">
              <a:rPr lang="en-US" smtClean="0"/>
              <a:pPr/>
              <a:t>23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idx="10"/>
          </p:nvPr>
        </p:nvSpPr>
        <p:spPr/>
        <p:txBody>
          <a:bodyPr/>
          <a:lstStyle/>
          <a:p>
            <a:fld id="{311D9874-D5B4-4CAB-890D-558CEE89D1FF}" type="slidenum">
              <a:rPr lang="en-US" smtClean="0"/>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(explain evolution of acceleration and </a:t>
            </a:r>
            <a:r>
              <a:rPr lang="en-US" sz="1200" dirty="0" err="1" smtClean="0"/>
              <a:t>FastStart</a:t>
            </a:r>
            <a:r>
              <a:rPr lang="en-US" sz="1200" dirty="0" smtClean="0"/>
              <a:t>)</a:t>
            </a:r>
          </a:p>
          <a:p>
            <a:r>
              <a:rPr lang="en-US" sz="1200" dirty="0" smtClean="0"/>
              <a:t>All</a:t>
            </a:r>
            <a:r>
              <a:rPr lang="en-US" sz="1200" baseline="0" dirty="0" smtClean="0"/>
              <a:t> a “learning community philosophy”</a:t>
            </a:r>
            <a:endParaRPr lang="en-US" dirty="0"/>
          </a:p>
        </p:txBody>
      </p:sp>
      <p:sp>
        <p:nvSpPr>
          <p:cNvPr id="4" name="Slide Number Placeholder 3"/>
          <p:cNvSpPr>
            <a:spLocks noGrp="1"/>
          </p:cNvSpPr>
          <p:nvPr>
            <p:ph type="sldNum" idx="10"/>
          </p:nvPr>
        </p:nvSpPr>
        <p:spPr/>
        <p:txBody>
          <a:bodyPr/>
          <a:lstStyle/>
          <a:p>
            <a:fld id="{311D9874-D5B4-4CAB-890D-558CEE89D1F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part of national grant funded projects, </a:t>
            </a:r>
            <a:r>
              <a:rPr lang="en-US" baseline="0" dirty="0" err="1" smtClean="0"/>
              <a:t>FastStart</a:t>
            </a:r>
            <a:r>
              <a:rPr lang="en-US" baseline="0" dirty="0" smtClean="0"/>
              <a:t> has been evaluated several times during its development.  These first outcome slides are from Breaking Through and Scaling Up.</a:t>
            </a:r>
            <a:endParaRPr lang="en-US" dirty="0"/>
          </a:p>
        </p:txBody>
      </p:sp>
      <p:sp>
        <p:nvSpPr>
          <p:cNvPr id="4" name="Slide Number Placeholder 3"/>
          <p:cNvSpPr>
            <a:spLocks noGrp="1"/>
          </p:cNvSpPr>
          <p:nvPr>
            <p:ph type="sldNum" idx="10"/>
          </p:nvPr>
        </p:nvSpPr>
        <p:spPr/>
        <p:txBody>
          <a:bodyPr/>
          <a:lstStyle/>
          <a:p>
            <a:fld id="{311D9874-D5B4-4CAB-890D-558CEE89D1FF}" type="slidenum">
              <a:rPr lang="en-US" smtClean="0"/>
              <a:pPr/>
              <a:t>7</a:t>
            </a:fld>
            <a:endParaRPr lang="en-US"/>
          </a:p>
        </p:txBody>
      </p:sp>
    </p:spTree>
    <p:extLst>
      <p:ext uri="{BB962C8B-B14F-4D97-AF65-F5344CB8AC3E}">
        <p14:creationId xmlns:p14="http://schemas.microsoft.com/office/powerpoint/2010/main" xmlns="" val="3141186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a:t>
            </a:r>
            <a:r>
              <a:rPr lang="en-US" baseline="0" dirty="0" smtClean="0"/>
              <a:t> study, the evaluator looked at three indicators of success: graduated, transferred or still enrolled.  This is what we see in 36 months with are English/reading 060/090 or English 090/reading 060/090 students, who completed three or four FS DE courses in one semester.  </a:t>
            </a:r>
            <a:endParaRPr lang="en-US" dirty="0"/>
          </a:p>
        </p:txBody>
      </p:sp>
      <p:sp>
        <p:nvSpPr>
          <p:cNvPr id="4" name="Slide Number Placeholder 3"/>
          <p:cNvSpPr>
            <a:spLocks noGrp="1"/>
          </p:cNvSpPr>
          <p:nvPr>
            <p:ph type="sldNum" idx="10"/>
          </p:nvPr>
        </p:nvSpPr>
        <p:spPr/>
        <p:txBody>
          <a:bodyPr/>
          <a:lstStyle/>
          <a:p>
            <a:fld id="{311D9874-D5B4-4CAB-890D-558CEE89D1FF}"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dirty="0" smtClean="0"/>
              <a:t>Next, we go</a:t>
            </a:r>
            <a:r>
              <a:rPr lang="en-US" baseline="0" dirty="0" smtClean="0"/>
              <a:t> to an analysis of CCRC, in a forthcoming national report in their acceleration series, to be published next month</a:t>
            </a:r>
            <a:endParaRPr lang="en-US" dirty="0" smtClean="0"/>
          </a:p>
          <a:p>
            <a:endParaRPr lang="en-US" dirty="0"/>
          </a:p>
        </p:txBody>
      </p:sp>
      <p:sp>
        <p:nvSpPr>
          <p:cNvPr id="4" name="Slide Number Placeholder 3"/>
          <p:cNvSpPr>
            <a:spLocks noGrp="1"/>
          </p:cNvSpPr>
          <p:nvPr>
            <p:ph type="sldNum" idx="10"/>
          </p:nvPr>
        </p:nvSpPr>
        <p:spPr/>
        <p:txBody>
          <a:bodyPr/>
          <a:lstStyle/>
          <a:p>
            <a:fld id="{311D9874-D5B4-4CAB-890D-558CEE89D1FF}"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dirty="0" smtClean="0"/>
              <a:t>The</a:t>
            </a:r>
            <a:r>
              <a:rPr lang="en-US" baseline="0" dirty="0" smtClean="0"/>
              <a:t> CCRC study looks only at math students.  We’ll be looking at more detailed data later this morning, but these next two slides give a clear message of just what we mean by the term “Fast Start’.  What you see is that FS students show an immediate jump in progression through the DE sequence, and that students in the traditional sequence never catch up.  </a:t>
            </a:r>
            <a:endParaRPr lang="en-US" dirty="0" smtClean="0"/>
          </a:p>
          <a:p>
            <a:endParaRPr lang="en-US" dirty="0"/>
          </a:p>
        </p:txBody>
      </p:sp>
      <p:sp>
        <p:nvSpPr>
          <p:cNvPr id="4" name="Slide Number Placeholder 3"/>
          <p:cNvSpPr>
            <a:spLocks noGrp="1"/>
          </p:cNvSpPr>
          <p:nvPr>
            <p:ph type="sldNum" idx="10"/>
          </p:nvPr>
        </p:nvSpPr>
        <p:spPr/>
        <p:txBody>
          <a:bodyPr/>
          <a:lstStyle/>
          <a:p>
            <a:fld id="{311D9874-D5B4-4CAB-890D-558CEE89D1FF}"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dirty="0" smtClean="0"/>
              <a:t>Explain</a:t>
            </a:r>
            <a:r>
              <a:rPr lang="en-US" baseline="0" dirty="0" smtClean="0"/>
              <a:t> that we are looking at math 090 as the end of the sequence because that’s what it was two thirds of the way through the study</a:t>
            </a:r>
            <a:endParaRPr lang="en-US" dirty="0" smtClean="0"/>
          </a:p>
          <a:p>
            <a:endParaRPr lang="en-US" dirty="0"/>
          </a:p>
        </p:txBody>
      </p:sp>
      <p:sp>
        <p:nvSpPr>
          <p:cNvPr id="4" name="Slide Number Placeholder 3"/>
          <p:cNvSpPr>
            <a:spLocks noGrp="1"/>
          </p:cNvSpPr>
          <p:nvPr>
            <p:ph type="sldNum" idx="10"/>
          </p:nvPr>
        </p:nvSpPr>
        <p:spPr/>
        <p:txBody>
          <a:bodyPr/>
          <a:lstStyle/>
          <a:p>
            <a:fld id="{311D9874-D5B4-4CAB-890D-558CEE89D1FF}"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b="1" dirty="0" smtClean="0"/>
              <a:t>Go</a:t>
            </a:r>
            <a:r>
              <a:rPr lang="en-US" b="1" baseline="0" dirty="0" smtClean="0"/>
              <a:t> to gallery walk after this slide- task during gallery walk (come up with a question for the panel)</a:t>
            </a:r>
            <a:endParaRPr lang="en-US" b="1" dirty="0" smtClean="0"/>
          </a:p>
          <a:p>
            <a:r>
              <a:rPr lang="en-US" dirty="0" smtClean="0">
                <a:latin typeface="Arial" charset="0"/>
                <a:ea typeface="ＭＳ Ｐゴシック" charset="0"/>
                <a:cs typeface="ＭＳ Ｐゴシック" charset="0"/>
              </a:rPr>
              <a:t>Among </a:t>
            </a:r>
            <a:r>
              <a:rPr lang="en-US" dirty="0">
                <a:latin typeface="Arial" charset="0"/>
                <a:ea typeface="ＭＳ Ｐゴシック" charset="0"/>
                <a:cs typeface="ＭＳ Ｐゴシック" charset="0"/>
              </a:rPr>
              <a:t>those who enrolled in college-level math, pass rates similar.</a:t>
            </a:r>
          </a:p>
          <a:p>
            <a:r>
              <a:rPr lang="en-US" dirty="0">
                <a:latin typeface="Arial" charset="0"/>
                <a:ea typeface="ＭＳ Ｐゴシック" charset="0"/>
                <a:cs typeface="ＭＳ Ｐゴシック" charset="0"/>
              </a:rPr>
              <a:t>No impact on persistence or college-level credit accrual… perhaps because GK math did not award college-level credits in some cohorts</a:t>
            </a:r>
          </a:p>
        </p:txBody>
      </p:sp>
      <p:sp>
        <p:nvSpPr>
          <p:cNvPr id="2867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57066" indent="-291179">
              <a:defRPr sz="2400">
                <a:solidFill>
                  <a:schemeClr val="tx1"/>
                </a:solidFill>
                <a:latin typeface="Tahoma" charset="0"/>
                <a:ea typeface="ＭＳ Ｐゴシック" charset="0"/>
              </a:defRPr>
            </a:lvl2pPr>
            <a:lvl3pPr marL="1164717" indent="-232943">
              <a:defRPr sz="2400">
                <a:solidFill>
                  <a:schemeClr val="tx1"/>
                </a:solidFill>
                <a:latin typeface="Tahoma" charset="0"/>
                <a:ea typeface="ＭＳ Ｐゴシック" charset="0"/>
              </a:defRPr>
            </a:lvl3pPr>
            <a:lvl4pPr marL="1630604" indent="-232943">
              <a:defRPr sz="2400">
                <a:solidFill>
                  <a:schemeClr val="tx1"/>
                </a:solidFill>
                <a:latin typeface="Tahoma" charset="0"/>
                <a:ea typeface="ＭＳ Ｐゴシック" charset="0"/>
              </a:defRPr>
            </a:lvl4pPr>
            <a:lvl5pPr marL="2096491" indent="-232943">
              <a:defRPr sz="2400">
                <a:solidFill>
                  <a:schemeClr val="tx1"/>
                </a:solidFill>
                <a:latin typeface="Tahoma" charset="0"/>
                <a:ea typeface="ＭＳ Ｐゴシック" charset="0"/>
              </a:defRPr>
            </a:lvl5pPr>
            <a:lvl6pPr marL="2562377" indent="-232943" eaLnBrk="0" fontAlgn="base" hangingPunct="0">
              <a:spcBef>
                <a:spcPct val="0"/>
              </a:spcBef>
              <a:spcAft>
                <a:spcPct val="0"/>
              </a:spcAft>
              <a:defRPr sz="2400">
                <a:solidFill>
                  <a:schemeClr val="tx1"/>
                </a:solidFill>
                <a:latin typeface="Tahoma" charset="0"/>
                <a:ea typeface="ＭＳ Ｐゴシック" charset="0"/>
              </a:defRPr>
            </a:lvl6pPr>
            <a:lvl7pPr marL="3028264" indent="-232943" eaLnBrk="0" fontAlgn="base" hangingPunct="0">
              <a:spcBef>
                <a:spcPct val="0"/>
              </a:spcBef>
              <a:spcAft>
                <a:spcPct val="0"/>
              </a:spcAft>
              <a:defRPr sz="2400">
                <a:solidFill>
                  <a:schemeClr val="tx1"/>
                </a:solidFill>
                <a:latin typeface="Tahoma" charset="0"/>
                <a:ea typeface="ＭＳ Ｐゴシック" charset="0"/>
              </a:defRPr>
            </a:lvl7pPr>
            <a:lvl8pPr marL="3494151" indent="-232943" eaLnBrk="0" fontAlgn="base" hangingPunct="0">
              <a:spcBef>
                <a:spcPct val="0"/>
              </a:spcBef>
              <a:spcAft>
                <a:spcPct val="0"/>
              </a:spcAft>
              <a:defRPr sz="2400">
                <a:solidFill>
                  <a:schemeClr val="tx1"/>
                </a:solidFill>
                <a:latin typeface="Tahoma" charset="0"/>
                <a:ea typeface="ＭＳ Ｐゴシック" charset="0"/>
              </a:defRPr>
            </a:lvl8pPr>
            <a:lvl9pPr marL="3960038" indent="-232943" eaLnBrk="0" fontAlgn="base" hangingPunct="0">
              <a:spcBef>
                <a:spcPct val="0"/>
              </a:spcBef>
              <a:spcAft>
                <a:spcPct val="0"/>
              </a:spcAft>
              <a:defRPr sz="2400">
                <a:solidFill>
                  <a:schemeClr val="tx1"/>
                </a:solidFill>
                <a:latin typeface="Tahoma" charset="0"/>
                <a:ea typeface="ＭＳ Ｐゴシック" charset="0"/>
              </a:defRPr>
            </a:lvl9pPr>
          </a:lstStyle>
          <a:p>
            <a:fld id="{382C3D78-B6E1-ED49-A666-7673C6FF9847}" type="slidenum">
              <a:rPr lang="en-US" sz="1200">
                <a:latin typeface="Arial" charset="0"/>
              </a:rPr>
              <a:pPr/>
              <a:t>12</a:t>
            </a:fld>
            <a:endParaRPr lang="en-US" sz="1200" dirty="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Going</a:t>
            </a:r>
            <a:r>
              <a:rPr lang="en-US" baseline="0" dirty="0" smtClean="0"/>
              <a:t> back to our holistic view, we’ve been looking at academic strategies, let’s look at the other two domains, cognitive and affective</a:t>
            </a:r>
            <a:endParaRPr lang="en-US" dirty="0"/>
          </a:p>
        </p:txBody>
      </p:sp>
      <p:sp>
        <p:nvSpPr>
          <p:cNvPr id="4" name="Slide Number Placeholder 3"/>
          <p:cNvSpPr>
            <a:spLocks noGrp="1"/>
          </p:cNvSpPr>
          <p:nvPr>
            <p:ph type="sldNum" idx="10"/>
          </p:nvPr>
        </p:nvSpPr>
        <p:spPr/>
        <p:txBody>
          <a:bodyPr/>
          <a:lstStyle/>
          <a:p>
            <a:fld id="{311D9874-D5B4-4CAB-890D-558CEE89D1FF}" type="slidenum">
              <a:rPr lang="en-US" smtClean="0"/>
              <a:pPr/>
              <a:t>13</a:t>
            </a:fld>
            <a:endParaRPr lang="en-US"/>
          </a:p>
        </p:txBody>
      </p:sp>
    </p:spTree>
    <p:extLst>
      <p:ext uri="{BB962C8B-B14F-4D97-AF65-F5344CB8AC3E}">
        <p14:creationId xmlns:p14="http://schemas.microsoft.com/office/powerpoint/2010/main" xmlns="" val="12669688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pPr>
              <a:defRPr/>
            </a:pPr>
            <a:r>
              <a:rPr lang="en-US" smtClean="0"/>
              <a:t>12/6/10</a:t>
            </a:r>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endParaRPr kumimoji="0" lang="en-US">
              <a:solidFill>
                <a:schemeClr val="accent1">
                  <a:tint val="20000"/>
                </a:scheme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AD23F936-D6F3-40C1-8403-71EA4E04A7E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r>
              <a:rPr lang="en-US" smtClean="0"/>
              <a:t>12/6/10</a:t>
            </a:r>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AB06DD3-145C-4C80-B833-421E82DA180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r>
              <a:rPr lang="en-US" smtClean="0"/>
              <a:t>12/6/10</a:t>
            </a:r>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A4EA127-1B2C-4156-95A1-426400D684D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2130425"/>
            <a:ext cx="7770813" cy="1468438"/>
          </a:xfrm>
        </p:spPr>
        <p:txBody>
          <a:bodyPr/>
          <a:lstStyle/>
          <a:p>
            <a:r>
              <a:rPr lang="en-US" smtClean="0"/>
              <a:t>Click to edit Master title style</a:t>
            </a:r>
            <a:endParaRPr lang="en-US"/>
          </a:p>
        </p:txBody>
      </p:sp>
      <p:sp>
        <p:nvSpPr>
          <p:cNvPr id="3" name="Rectangle 1"/>
          <p:cNvSpPr>
            <a:spLocks noGrp="1" noChangeArrowheads="1"/>
          </p:cNvSpPr>
          <p:nvPr>
            <p:ph type="dt" idx="10"/>
          </p:nvPr>
        </p:nvSpPr>
        <p:spPr>
          <a:ln/>
        </p:spPr>
        <p:txBody>
          <a:bodyPr/>
          <a:lstStyle>
            <a:lvl1pPr>
              <a:defRPr/>
            </a:lvl1pPr>
          </a:lstStyle>
          <a:p>
            <a:pPr>
              <a:defRPr/>
            </a:pPr>
            <a:r>
              <a:rPr lang="en-US"/>
              <a:t>12/6/10</a:t>
            </a:r>
          </a:p>
        </p:txBody>
      </p:sp>
      <p:sp>
        <p:nvSpPr>
          <p:cNvPr id="4" name="Rectangle 3"/>
          <p:cNvSpPr>
            <a:spLocks noGrp="1" noChangeArrowheads="1"/>
          </p:cNvSpPr>
          <p:nvPr>
            <p:ph type="sldNum" idx="11"/>
          </p:nvPr>
        </p:nvSpPr>
        <p:spPr>
          <a:ln/>
        </p:spPr>
        <p:txBody>
          <a:bodyPr/>
          <a:lstStyle>
            <a:lvl1pPr>
              <a:defRPr/>
            </a:lvl1pPr>
          </a:lstStyle>
          <a:p>
            <a:fld id="{C02CCFE8-9E08-48DA-8756-E1E9FE37720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r>
              <a:rPr lang="en-US" smtClean="0"/>
              <a:t>12/6/10</a:t>
            </a:r>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14F12ADD-616C-452D-890B-0C3E7B48C313}" type="slidenum">
              <a:rPr lang="en-US" smtClean="0"/>
              <a:pPr/>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r>
              <a:rPr lang="en-US" smtClean="0"/>
              <a:t>12/6/10</a:t>
            </a:r>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3558CA3-B5F8-42EC-9695-F394F00DB2D6}"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r>
              <a:rPr lang="en-US" smtClean="0"/>
              <a:t>12/6/10</a:t>
            </a:r>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2B5A3C7-A9DE-452F-B347-CBAA77C98AF3}" type="slidenum">
              <a:rPr lang="en-US" smtClean="0"/>
              <a:pPr/>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r>
              <a:rPr lang="en-US" smtClean="0"/>
              <a:t>12/6/10</a:t>
            </a:r>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C2BDC8C1-3BBE-4562-BBDE-E2FA3775F6E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smtClean="0"/>
              <a:t>12/6/10</a:t>
            </a:r>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98C0654D-B1A5-4A6D-B912-99398122A9FA}" type="slidenum">
              <a:rPr lang="en-US" smtClean="0"/>
              <a:pPr/>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12/6/10</a:t>
            </a:r>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B1063106-41C1-438E-A39B-72F36BCC72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pPr>
              <a:defRPr/>
            </a:pPr>
            <a:r>
              <a:rPr lang="en-US" smtClean="0"/>
              <a:t>12/6/10</a:t>
            </a:r>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C66988CF-DBDD-47AC-AF7D-F9863B84103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lstStyle>
          <a:p>
            <a:pPr>
              <a:defRPr/>
            </a:pPr>
            <a:r>
              <a:rPr lang="en-US" smtClean="0"/>
              <a:t>12/6/10</a:t>
            </a:r>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kumimoji="0" lang="en-US">
              <a:solidFill>
                <a:schemeClr val="tx1"/>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746A2767-F5E3-4A2F-AD7F-5D05BB1F98B8}"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pPr>
              <a:defRPr/>
            </a:pPr>
            <a:r>
              <a:rPr lang="en-US" smtClean="0"/>
              <a:t>12/6/10</a:t>
            </a:r>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pPr algn="r" eaLnBrk="1" latinLnBrk="0" hangingPunct="1"/>
            <a:endParaRPr kumimoji="0" lang="en-US" sz="1000" dirty="0">
              <a:solidFill>
                <a:schemeClr val="tx1"/>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1C20F60A-E6D6-41FC-939B-A5ED5E9758B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png"/><Relationship Id="rId4" Type="http://schemas.openxmlformats.org/officeDocument/2006/relationships/package" Target="../embeddings/Microsoft_Office_Word_Document1.docx"/></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png"/><Relationship Id="rId4" Type="http://schemas.openxmlformats.org/officeDocument/2006/relationships/package" Target="../embeddings/Microsoft_Office_Word_Document2.docx"/></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comments" Target="../comments/comment4.xml"/><Relationship Id="rId4" Type="http://schemas.openxmlformats.org/officeDocument/2006/relationships/chart" Target="../charts/chart1.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comments" Target="../comments/commen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3.png"/><Relationship Id="rId4" Type="http://schemas.openxmlformats.org/officeDocument/2006/relationships/oleObject" Target="../embeddings/Microsoft_Office_Excel_97-2003_Worksheet3.xls"/></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PostsecondaryResearch.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linda.hoops@ccd.edu" TargetMode="External"/><Relationship Id="rId2" Type="http://schemas.openxmlformats.org/officeDocument/2006/relationships/hyperlink" Target="mailto:lisa.silverstein@ccd.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Microsoft_Office_Excel_97-2003_Worksheet1.xls"/></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png"/><Relationship Id="rId4" Type="http://schemas.openxmlformats.org/officeDocument/2006/relationships/oleObject" Target="../embeddings/Microsoft_Office_Excel_97-2003_Worksheet2.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0" y="1600200"/>
            <a:ext cx="6858000" cy="3429000"/>
          </a:xfrm>
        </p:spPr>
        <p:txBody>
          <a:bodyPr>
            <a:normAutofit fontScale="90000"/>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en-US" b="1" dirty="0" smtClean="0">
                <a:solidFill>
                  <a:srgbClr val="004586"/>
                </a:solidFill>
                <a:latin typeface="Arial" pitchFamily="34" charset="0"/>
                <a:cs typeface="Arial" pitchFamily="34" charset="0"/>
              </a:rPr>
              <a:t/>
            </a:r>
            <a:br>
              <a:rPr lang="en-US" b="1" dirty="0" smtClean="0">
                <a:solidFill>
                  <a:srgbClr val="004586"/>
                </a:solidFill>
                <a:latin typeface="Arial" pitchFamily="34" charset="0"/>
                <a:cs typeface="Arial" pitchFamily="34" charset="0"/>
              </a:rPr>
            </a:br>
            <a:r>
              <a:rPr lang="en-US" b="1" dirty="0" smtClean="0">
                <a:solidFill>
                  <a:srgbClr val="004586"/>
                </a:solidFill>
                <a:latin typeface="Arial" pitchFamily="34" charset="0"/>
                <a:cs typeface="Arial" pitchFamily="34" charset="0"/>
              </a:rPr>
              <a:t/>
            </a:r>
            <a:br>
              <a:rPr lang="en-US" b="1" dirty="0" smtClean="0">
                <a:solidFill>
                  <a:srgbClr val="004586"/>
                </a:solidFill>
                <a:latin typeface="Arial" pitchFamily="34" charset="0"/>
                <a:cs typeface="Arial" pitchFamily="34" charset="0"/>
              </a:rPr>
            </a:br>
            <a:r>
              <a:rPr lang="en-US" b="1" dirty="0" smtClean="0">
                <a:solidFill>
                  <a:srgbClr val="004586"/>
                </a:solidFill>
                <a:latin typeface="Arial" pitchFamily="34" charset="0"/>
                <a:cs typeface="Arial" pitchFamily="34" charset="0"/>
              </a:rPr>
              <a:t/>
            </a:r>
            <a:br>
              <a:rPr lang="en-US" b="1" dirty="0" smtClean="0">
                <a:solidFill>
                  <a:srgbClr val="004586"/>
                </a:solidFill>
                <a:latin typeface="Arial" pitchFamily="34" charset="0"/>
                <a:cs typeface="Arial" pitchFamily="34" charset="0"/>
              </a:rPr>
            </a:br>
            <a:r>
              <a:rPr lang="en-US" b="1" dirty="0" smtClean="0">
                <a:solidFill>
                  <a:srgbClr val="004586"/>
                </a:solidFill>
                <a:latin typeface="Arial" pitchFamily="34" charset="0"/>
                <a:cs typeface="Arial" pitchFamily="34" charset="0"/>
              </a:rPr>
              <a:t/>
            </a:r>
            <a:br>
              <a:rPr lang="en-US" b="1" dirty="0" smtClean="0">
                <a:solidFill>
                  <a:srgbClr val="004586"/>
                </a:solidFill>
                <a:latin typeface="Arial" pitchFamily="34" charset="0"/>
                <a:cs typeface="Arial" pitchFamily="34" charset="0"/>
              </a:rPr>
            </a:br>
            <a:r>
              <a:rPr lang="en-US" b="1" dirty="0" smtClean="0">
                <a:solidFill>
                  <a:srgbClr val="004586"/>
                </a:solidFill>
                <a:effectLst/>
                <a:latin typeface="Franklin Gothic Heavy" pitchFamily="34" charset="0"/>
                <a:cs typeface="Arial" pitchFamily="34" charset="0"/>
              </a:rPr>
              <a:t/>
            </a:r>
            <a:br>
              <a:rPr lang="en-US" b="1" dirty="0" smtClean="0">
                <a:solidFill>
                  <a:srgbClr val="004586"/>
                </a:solidFill>
                <a:effectLst/>
                <a:latin typeface="Franklin Gothic Heavy" pitchFamily="34" charset="0"/>
                <a:cs typeface="Arial" pitchFamily="34" charset="0"/>
              </a:rPr>
            </a:br>
            <a:r>
              <a:rPr lang="en-US" b="1" dirty="0" smtClean="0">
                <a:solidFill>
                  <a:srgbClr val="004586"/>
                </a:solidFill>
                <a:effectLst/>
                <a:latin typeface="Franklin Gothic Heavy" pitchFamily="34" charset="0"/>
                <a:cs typeface="Arial" pitchFamily="34" charset="0"/>
              </a:rPr>
              <a:t/>
            </a:r>
            <a:br>
              <a:rPr lang="en-US" b="1" dirty="0" smtClean="0">
                <a:solidFill>
                  <a:srgbClr val="004586"/>
                </a:solidFill>
                <a:effectLst/>
                <a:latin typeface="Franklin Gothic Heavy" pitchFamily="34" charset="0"/>
                <a:cs typeface="Arial" pitchFamily="34" charset="0"/>
              </a:rPr>
            </a:br>
            <a:r>
              <a:rPr lang="en-US" b="1" dirty="0" smtClean="0">
                <a:solidFill>
                  <a:srgbClr val="004586"/>
                </a:solidFill>
                <a:effectLst/>
                <a:latin typeface="Franklin Gothic Heavy" pitchFamily="34" charset="0"/>
                <a:cs typeface="Arial" pitchFamily="34" charset="0"/>
              </a:rPr>
              <a:t/>
            </a:r>
            <a:br>
              <a:rPr lang="en-US" b="1" dirty="0" smtClean="0">
                <a:solidFill>
                  <a:srgbClr val="004586"/>
                </a:solidFill>
                <a:effectLst/>
                <a:latin typeface="Franklin Gothic Heavy" pitchFamily="34" charset="0"/>
                <a:cs typeface="Arial" pitchFamily="34" charset="0"/>
              </a:rPr>
            </a:br>
            <a:r>
              <a:rPr lang="en-US" sz="3600" b="1" dirty="0" smtClean="0">
                <a:solidFill>
                  <a:schemeClr val="tx1"/>
                </a:solidFill>
                <a:effectLst/>
                <a:latin typeface="Franklin Gothic Heavy" pitchFamily="34" charset="0"/>
                <a:cs typeface="Arial" pitchFamily="34" charset="0"/>
              </a:rPr>
              <a:t>The CCD FASTSTART Program: </a:t>
            </a:r>
            <a:br>
              <a:rPr lang="en-US" sz="3600" b="1" dirty="0" smtClean="0">
                <a:solidFill>
                  <a:schemeClr val="tx1"/>
                </a:solidFill>
                <a:effectLst/>
                <a:latin typeface="Franklin Gothic Heavy" pitchFamily="34" charset="0"/>
                <a:cs typeface="Arial" pitchFamily="34" charset="0"/>
              </a:rPr>
            </a:br>
            <a:r>
              <a:rPr lang="en-US" sz="3600" b="1" dirty="0" smtClean="0">
                <a:solidFill>
                  <a:schemeClr val="tx1"/>
                </a:solidFill>
                <a:effectLst/>
                <a:latin typeface="Franklin Gothic Heavy" pitchFamily="34" charset="0"/>
                <a:cs typeface="Arial" pitchFamily="34" charset="0"/>
              </a:rPr>
              <a:t>A HOLISTIC  APPROACH</a:t>
            </a:r>
            <a:r>
              <a:rPr lang="en-US" sz="3600" b="1" dirty="0" smtClean="0">
                <a:solidFill>
                  <a:srgbClr val="004586"/>
                </a:solidFill>
                <a:latin typeface="Arial" pitchFamily="34" charset="0"/>
                <a:cs typeface="Arial" pitchFamily="34" charset="0"/>
              </a:rPr>
              <a:t/>
            </a:r>
            <a:br>
              <a:rPr lang="en-US" sz="3600" b="1" dirty="0" smtClean="0">
                <a:solidFill>
                  <a:srgbClr val="004586"/>
                </a:solidFill>
                <a:latin typeface="Arial" pitchFamily="34" charset="0"/>
                <a:cs typeface="Arial" pitchFamily="34" charset="0"/>
              </a:rPr>
            </a:br>
            <a:r>
              <a:rPr lang="en-US" b="1" dirty="0" smtClean="0">
                <a:solidFill>
                  <a:srgbClr val="004586"/>
                </a:solidFill>
                <a:latin typeface="Arial" pitchFamily="34" charset="0"/>
                <a:cs typeface="Arial" pitchFamily="34" charset="0"/>
              </a:rPr>
              <a:t/>
            </a:r>
            <a:br>
              <a:rPr lang="en-US" b="1" dirty="0" smtClean="0">
                <a:solidFill>
                  <a:srgbClr val="004586"/>
                </a:solidFill>
                <a:latin typeface="Arial" pitchFamily="34" charset="0"/>
                <a:cs typeface="Arial" pitchFamily="34" charset="0"/>
              </a:rPr>
            </a:br>
            <a:r>
              <a:rPr lang="en-US" dirty="0" smtClean="0">
                <a:solidFill>
                  <a:srgbClr val="004586"/>
                </a:solidFill>
                <a:latin typeface="Futura" pitchFamily="1" charset="0"/>
              </a:rPr>
              <a:t/>
            </a:r>
            <a:br>
              <a:rPr lang="en-US" dirty="0" smtClean="0">
                <a:solidFill>
                  <a:srgbClr val="004586"/>
                </a:solidFill>
                <a:latin typeface="Futura" pitchFamily="1" charset="0"/>
              </a:rPr>
            </a:br>
            <a:r>
              <a:rPr lang="en-US" dirty="0" smtClean="0">
                <a:solidFill>
                  <a:srgbClr val="004586"/>
                </a:solidFill>
                <a:latin typeface="Futura" pitchFamily="1" charset="0"/>
              </a:rPr>
              <a:t/>
            </a:r>
            <a:br>
              <a:rPr lang="en-US" dirty="0" smtClean="0">
                <a:solidFill>
                  <a:srgbClr val="004586"/>
                </a:solidFill>
                <a:latin typeface="Futura" pitchFamily="1" charset="0"/>
              </a:rPr>
            </a:br>
            <a:r>
              <a:rPr lang="en-US" dirty="0" smtClean="0">
                <a:solidFill>
                  <a:srgbClr val="004586"/>
                </a:solidFill>
                <a:latin typeface="Futura" pitchFamily="1" charset="0"/>
              </a:rPr>
              <a:t/>
            </a:r>
            <a:br>
              <a:rPr lang="en-US" dirty="0" smtClean="0">
                <a:solidFill>
                  <a:srgbClr val="004586"/>
                </a:solidFill>
                <a:latin typeface="Futura" pitchFamily="1" charset="0"/>
              </a:rPr>
            </a:br>
            <a:endParaRPr lang="en-US" b="1" dirty="0" smtClean="0">
              <a:solidFill>
                <a:srgbClr val="004586"/>
              </a:solidFill>
              <a:latin typeface="Arial" pitchFamily="34" charset="0"/>
              <a:cs typeface="Arial" pitchFamily="34" charset="0"/>
            </a:endParaRPr>
          </a:p>
        </p:txBody>
      </p:sp>
      <p:pic>
        <p:nvPicPr>
          <p:cNvPr id="28675" name="Picture 6" descr="Acceration_350.jpg"/>
          <p:cNvPicPr>
            <a:picLocks noChangeAspect="1"/>
          </p:cNvPicPr>
          <p:nvPr/>
        </p:nvPicPr>
        <p:blipFill>
          <a:blip r:embed="rId3"/>
          <a:srcRect/>
          <a:stretch>
            <a:fillRect/>
          </a:stretch>
        </p:blipFill>
        <p:spPr bwMode="auto">
          <a:xfrm>
            <a:off x="6096000" y="4191000"/>
            <a:ext cx="2209800" cy="2185766"/>
          </a:xfrm>
          <a:prstGeom prst="rect">
            <a:avLst/>
          </a:prstGeom>
          <a:noFill/>
          <a:ln w="9525">
            <a:noFill/>
            <a:miter lim="800000"/>
            <a:headEnd/>
            <a:tailEnd/>
          </a:ln>
        </p:spPr>
      </p:pic>
      <p:pic>
        <p:nvPicPr>
          <p:cNvPr id="50178" name="Picture 1" descr="http://insideccd/attachment/834550700000/3816/CCDh_2C_email.jpg"/>
          <p:cNvPicPr>
            <a:picLocks noChangeAspect="1" noChangeArrowheads="1"/>
          </p:cNvPicPr>
          <p:nvPr/>
        </p:nvPicPr>
        <p:blipFill>
          <a:blip r:embed="rId4"/>
          <a:srcRect/>
          <a:stretch>
            <a:fillRect/>
          </a:stretch>
        </p:blipFill>
        <p:spPr bwMode="auto">
          <a:xfrm>
            <a:off x="7162800" y="228600"/>
            <a:ext cx="1683488" cy="762000"/>
          </a:xfrm>
          <a:prstGeom prst="rect">
            <a:avLst/>
          </a:prstGeom>
          <a:noFill/>
          <a:ln w="9525">
            <a:noFill/>
            <a:miter lim="800000"/>
            <a:headEnd/>
            <a:tailEnd/>
          </a:ln>
        </p:spPr>
      </p:pic>
      <p:pic>
        <p:nvPicPr>
          <p:cNvPr id="6" name="Picture 5"/>
          <p:cNvPicPr>
            <a:picLocks noChangeAspect="1"/>
          </p:cNvPicPr>
          <p:nvPr/>
        </p:nvPicPr>
        <p:blipFill>
          <a:blip r:embed="rId5"/>
          <a:stretch>
            <a:fillRect/>
          </a:stretch>
        </p:blipFill>
        <p:spPr>
          <a:xfrm>
            <a:off x="0" y="1219200"/>
            <a:ext cx="9144000" cy="1752600"/>
          </a:xfrm>
          <a:prstGeom prst="rect">
            <a:avLst/>
          </a:prstGeom>
        </p:spPr>
      </p:pic>
      <p:sp>
        <p:nvSpPr>
          <p:cNvPr id="7" name="TextBox 6"/>
          <p:cNvSpPr txBox="1"/>
          <p:nvPr/>
        </p:nvSpPr>
        <p:spPr>
          <a:xfrm>
            <a:off x="-2306529" y="540172"/>
            <a:ext cx="184666" cy="353174"/>
          </a:xfrm>
          <a:prstGeom prst="rect">
            <a:avLst/>
          </a:prstGeom>
          <a:noFill/>
        </p:spPr>
        <p:txBody>
          <a:bodyPr wrap="none" rtlCol="0">
            <a:spAutoFit/>
          </a:bodyPr>
          <a:lstStyle/>
          <a:p>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p:cNvSpPr>
            <a:spLocks noGrp="1"/>
          </p:cNvSpPr>
          <p:nvPr>
            <p:ph idx="1"/>
          </p:nvPr>
        </p:nvSpPr>
        <p:spPr>
          <a:xfrm>
            <a:off x="457200" y="1447801"/>
            <a:ext cx="8153400" cy="5257800"/>
          </a:xfrm>
        </p:spPr>
        <p:txBody>
          <a:bodyPr>
            <a:normAutofit fontScale="77500" lnSpcReduction="20000"/>
          </a:bodyPr>
          <a:lstStyle/>
          <a:p>
            <a:pPr eaLnBrk="1" hangingPunct="1">
              <a:lnSpc>
                <a:spcPct val="120000"/>
              </a:lnSpc>
              <a:buFont typeface="Arial" pitchFamily="34" charset="0"/>
              <a:buChar char="•"/>
            </a:pPr>
            <a:r>
              <a:rPr lang="en-US" sz="3100" b="1" dirty="0" smtClean="0">
                <a:solidFill>
                  <a:srgbClr val="004586"/>
                </a:solidFill>
                <a:latin typeface="Arial" pitchFamily="34" charset="0"/>
                <a:cs typeface="Arial" pitchFamily="34" charset="0"/>
              </a:rPr>
              <a:t>399 students testing into multiple levels </a:t>
            </a:r>
            <a:r>
              <a:rPr lang="en-US" sz="3100" dirty="0" smtClean="0">
                <a:latin typeface="Arial" pitchFamily="34" charset="0"/>
                <a:cs typeface="Arial" pitchFamily="34" charset="0"/>
              </a:rPr>
              <a:t>of remediation and enrolling in a compressed remedial math sequence in the time span between spring 2006- spring 2008</a:t>
            </a:r>
          </a:p>
          <a:p>
            <a:pPr eaLnBrk="1" hangingPunct="1">
              <a:lnSpc>
                <a:spcPct val="120000"/>
              </a:lnSpc>
              <a:buFont typeface="Arial" pitchFamily="34" charset="0"/>
              <a:buChar char="•"/>
            </a:pPr>
            <a:r>
              <a:rPr lang="en-US" sz="3100" b="1" dirty="0" smtClean="0">
                <a:solidFill>
                  <a:srgbClr val="004586"/>
                </a:solidFill>
                <a:latin typeface="Arial" pitchFamily="34" charset="0"/>
                <a:cs typeface="Arial" pitchFamily="34" charset="0"/>
              </a:rPr>
              <a:t>72% minority </a:t>
            </a:r>
          </a:p>
          <a:p>
            <a:pPr eaLnBrk="1" hangingPunct="1">
              <a:lnSpc>
                <a:spcPct val="120000"/>
              </a:lnSpc>
              <a:buFont typeface="Arial" pitchFamily="34" charset="0"/>
              <a:buChar char="•"/>
            </a:pPr>
            <a:r>
              <a:rPr lang="en-US" sz="3100" b="1" dirty="0" smtClean="0">
                <a:solidFill>
                  <a:srgbClr val="004586"/>
                </a:solidFill>
                <a:latin typeface="Arial" pitchFamily="34" charset="0"/>
                <a:cs typeface="Arial" pitchFamily="34" charset="0"/>
              </a:rPr>
              <a:t>62% female</a:t>
            </a:r>
          </a:p>
          <a:p>
            <a:pPr eaLnBrk="1" hangingPunct="1">
              <a:lnSpc>
                <a:spcPct val="120000"/>
              </a:lnSpc>
              <a:buFont typeface="Arial" pitchFamily="34" charset="0"/>
              <a:buChar char="•"/>
            </a:pPr>
            <a:r>
              <a:rPr lang="en-US" sz="3100" b="1" dirty="0" smtClean="0">
                <a:solidFill>
                  <a:srgbClr val="004586"/>
                </a:solidFill>
                <a:latin typeface="Arial" pitchFamily="34" charset="0"/>
                <a:cs typeface="Arial" pitchFamily="34" charset="0"/>
              </a:rPr>
              <a:t>52% Pell eligible*</a:t>
            </a:r>
          </a:p>
          <a:p>
            <a:pPr eaLnBrk="1" hangingPunct="1">
              <a:lnSpc>
                <a:spcPct val="120000"/>
              </a:lnSpc>
              <a:buNone/>
            </a:pPr>
            <a:r>
              <a:rPr lang="en-US" sz="1900" i="1" dirty="0" smtClean="0">
                <a:latin typeface="Arial" pitchFamily="34" charset="0"/>
                <a:cs typeface="Arial" pitchFamily="34" charset="0"/>
              </a:rPr>
              <a:t>*self- reported, optional information on CCD application</a:t>
            </a:r>
          </a:p>
          <a:p>
            <a:pPr eaLnBrk="1" hangingPunct="1">
              <a:lnSpc>
                <a:spcPct val="120000"/>
              </a:lnSpc>
              <a:buNone/>
            </a:pPr>
            <a:endParaRPr lang="en-US" sz="2600" b="1" dirty="0" smtClean="0">
              <a:solidFill>
                <a:srgbClr val="004586"/>
              </a:solidFill>
              <a:latin typeface="Arial" pitchFamily="34" charset="0"/>
              <a:cs typeface="Arial" pitchFamily="34" charset="0"/>
            </a:endParaRPr>
          </a:p>
          <a:p>
            <a:pPr eaLnBrk="1" hangingPunct="1">
              <a:lnSpc>
                <a:spcPct val="120000"/>
              </a:lnSpc>
              <a:buNone/>
            </a:pPr>
            <a:r>
              <a:rPr lang="en-US" sz="3100" b="1" dirty="0" smtClean="0">
                <a:solidFill>
                  <a:srgbClr val="004586"/>
                </a:solidFill>
                <a:latin typeface="Arial" pitchFamily="34" charset="0"/>
                <a:cs typeface="Arial" pitchFamily="34" charset="0"/>
              </a:rPr>
              <a:t>As of Fall 2012: 3129 total students served in </a:t>
            </a:r>
            <a:r>
              <a:rPr lang="en-US" sz="3100" b="1" dirty="0" err="1" smtClean="0">
                <a:solidFill>
                  <a:srgbClr val="004586"/>
                </a:solidFill>
                <a:latin typeface="Arial" pitchFamily="34" charset="0"/>
                <a:cs typeface="Arial" pitchFamily="34" charset="0"/>
              </a:rPr>
              <a:t>FastStart</a:t>
            </a:r>
            <a:r>
              <a:rPr lang="en-US" sz="3100" b="1" dirty="0" smtClean="0">
                <a:solidFill>
                  <a:srgbClr val="004586"/>
                </a:solidFill>
                <a:latin typeface="Arial" pitchFamily="34" charset="0"/>
                <a:cs typeface="Arial" pitchFamily="34" charset="0"/>
              </a:rPr>
              <a:t>*</a:t>
            </a:r>
          </a:p>
          <a:p>
            <a:pPr eaLnBrk="1" hangingPunct="1">
              <a:lnSpc>
                <a:spcPct val="120000"/>
              </a:lnSpc>
              <a:buNone/>
            </a:pPr>
            <a:r>
              <a:rPr lang="en-US" sz="3100" b="1" dirty="0" smtClean="0">
                <a:solidFill>
                  <a:srgbClr val="004586"/>
                </a:solidFill>
                <a:latin typeface="Arial" pitchFamily="34" charset="0"/>
                <a:cs typeface="Arial" pitchFamily="34" charset="0"/>
              </a:rPr>
              <a:t>Fall 2012: 606 students enrolled in </a:t>
            </a:r>
            <a:r>
              <a:rPr lang="en-US" sz="3100" b="1" dirty="0" err="1" smtClean="0">
                <a:solidFill>
                  <a:srgbClr val="004586"/>
                </a:solidFill>
                <a:latin typeface="Arial" pitchFamily="34" charset="0"/>
                <a:cs typeface="Arial" pitchFamily="34" charset="0"/>
              </a:rPr>
              <a:t>FastStart</a:t>
            </a:r>
            <a:r>
              <a:rPr lang="en-US" sz="3100" b="1" dirty="0" smtClean="0">
                <a:solidFill>
                  <a:srgbClr val="004586"/>
                </a:solidFill>
                <a:latin typeface="Arial" pitchFamily="34" charset="0"/>
                <a:cs typeface="Arial" pitchFamily="34" charset="0"/>
              </a:rPr>
              <a:t> courses*</a:t>
            </a:r>
          </a:p>
          <a:p>
            <a:pPr eaLnBrk="1" hangingPunct="1">
              <a:buNone/>
            </a:pPr>
            <a:r>
              <a:rPr lang="en-US" dirty="0" smtClean="0">
                <a:cs typeface="Arial" pitchFamily="34" charset="0"/>
              </a:rPr>
              <a:t>					</a:t>
            </a:r>
            <a:r>
              <a:rPr lang="en-US" sz="1806" i="1" dirty="0" smtClean="0">
                <a:latin typeface="Arial"/>
                <a:cs typeface="Arial"/>
              </a:rPr>
              <a:t>* includes MAT, ENG, REA and ESL students </a:t>
            </a:r>
            <a:endParaRPr lang="en-US" sz="1806" dirty="0" smtClean="0">
              <a:cs typeface="Arial" pitchFamily="34" charset="0"/>
            </a:endParaRPr>
          </a:p>
        </p:txBody>
      </p:sp>
      <p:sp>
        <p:nvSpPr>
          <p:cNvPr id="40962" name="Title 1"/>
          <p:cNvSpPr>
            <a:spLocks noGrp="1"/>
          </p:cNvSpPr>
          <p:nvPr>
            <p:ph type="title"/>
          </p:nvPr>
        </p:nvSpPr>
        <p:spPr>
          <a:xfrm>
            <a:off x="381000" y="381000"/>
            <a:ext cx="8229600" cy="1143000"/>
          </a:xfrm>
        </p:spPr>
        <p:txBody>
          <a:bodyPr/>
          <a:lstStyle/>
          <a:p>
            <a:pPr algn="ctr" eaLnBrk="1" hangingPunct="1"/>
            <a:r>
              <a:rPr lang="en-US" sz="4400" dirty="0" smtClean="0">
                <a:solidFill>
                  <a:schemeClr val="tx1"/>
                </a:solidFill>
                <a:latin typeface="Franklin Gothic Heavy" pitchFamily="34" charset="0"/>
              </a:rPr>
              <a:t>CCRC Study</a:t>
            </a:r>
          </a:p>
        </p:txBody>
      </p:sp>
      <p:pic>
        <p:nvPicPr>
          <p:cNvPr id="4" name="Picture 1" descr="http://insideccd/attachment/834550700000/3816/CCDh_2C_email.jpg"/>
          <p:cNvPicPr>
            <a:picLocks noChangeAspect="1" noChangeArrowheads="1"/>
          </p:cNvPicPr>
          <p:nvPr/>
        </p:nvPicPr>
        <p:blipFill>
          <a:blip r:embed="rId3"/>
          <a:srcRect/>
          <a:stretch>
            <a:fillRect/>
          </a:stretch>
        </p:blipFill>
        <p:spPr bwMode="auto">
          <a:xfrm>
            <a:off x="7315200" y="0"/>
            <a:ext cx="1683488"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8686800" cy="1066800"/>
          </a:xfrm>
        </p:spPr>
        <p:txBody>
          <a:bodyPr>
            <a:normAutofit fontScale="90000"/>
          </a:bodyPr>
          <a:lstStyle/>
          <a:p>
            <a:pPr>
              <a:defRPr/>
            </a:pPr>
            <a:r>
              <a:rPr lang="en-US" dirty="0" smtClean="0">
                <a:solidFill>
                  <a:schemeClr val="tx1"/>
                </a:solidFill>
                <a:effectLst/>
                <a:latin typeface="Franklin Gothic Heavy" pitchFamily="34" charset="0"/>
              </a:rPr>
              <a:t>Passed Top-Level </a:t>
            </a:r>
            <a:r>
              <a:rPr lang="en-US" dirty="0" err="1" smtClean="0">
                <a:solidFill>
                  <a:schemeClr val="tx1"/>
                </a:solidFill>
                <a:effectLst/>
                <a:latin typeface="Franklin Gothic Heavy" pitchFamily="34" charset="0"/>
              </a:rPr>
              <a:t>Dev</a:t>
            </a:r>
            <a:r>
              <a:rPr lang="en-US" dirty="0" smtClean="0">
                <a:solidFill>
                  <a:schemeClr val="tx1"/>
                </a:solidFill>
                <a:effectLst/>
                <a:latin typeface="Franklin Gothic Heavy" pitchFamily="34" charset="0"/>
              </a:rPr>
              <a:t> Ed (Math 90) with C </a:t>
            </a:r>
            <a:r>
              <a:rPr lang="en-US" sz="2800" dirty="0" smtClean="0">
                <a:solidFill>
                  <a:schemeClr val="tx1"/>
                </a:solidFill>
                <a:effectLst/>
                <a:latin typeface="Franklin Gothic Heavy" pitchFamily="34" charset="0"/>
              </a:rPr>
              <a:t>(this term or earlier)</a:t>
            </a:r>
            <a:endParaRPr lang="en-US" sz="2800" dirty="0">
              <a:solidFill>
                <a:schemeClr val="tx1"/>
              </a:solidFill>
              <a:effectLst/>
              <a:latin typeface="Franklin Gothic Heavy" pitchFamily="34" charset="0"/>
            </a:endParaRPr>
          </a:p>
        </p:txBody>
      </p:sp>
      <p:graphicFrame>
        <p:nvGraphicFramePr>
          <p:cNvPr id="8194" name="Object 5"/>
          <p:cNvGraphicFramePr>
            <a:graphicFrameLocks noChangeAspect="1"/>
          </p:cNvGraphicFramePr>
          <p:nvPr/>
        </p:nvGraphicFramePr>
        <p:xfrm>
          <a:off x="53975" y="2530475"/>
          <a:ext cx="9090025" cy="2651125"/>
        </p:xfrm>
        <a:graphic>
          <a:graphicData uri="http://schemas.openxmlformats.org/presentationml/2006/ole">
            <p:oleObj spid="_x0000_s48135" name="Document" r:id="rId4" imgW="8445189" imgH="2463709" progId="Word.Document.12">
              <p:embed/>
            </p:oleObj>
          </a:graphicData>
        </a:graphic>
      </p:graphicFrame>
      <p:sp>
        <p:nvSpPr>
          <p:cNvPr id="8195" name="TextBox 6"/>
          <p:cNvSpPr txBox="1">
            <a:spLocks noChangeArrowheads="1"/>
          </p:cNvSpPr>
          <p:nvPr/>
        </p:nvSpPr>
        <p:spPr bwMode="auto">
          <a:xfrm>
            <a:off x="1274763" y="1981200"/>
            <a:ext cx="177323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800"/>
              <a:t>Lower + Middle</a:t>
            </a:r>
          </a:p>
        </p:txBody>
      </p:sp>
      <p:sp>
        <p:nvSpPr>
          <p:cNvPr id="8196" name="TextBox 7"/>
          <p:cNvSpPr txBox="1">
            <a:spLocks noChangeArrowheads="1"/>
          </p:cNvSpPr>
          <p:nvPr/>
        </p:nvSpPr>
        <p:spPr bwMode="auto">
          <a:xfrm>
            <a:off x="5770563" y="1981200"/>
            <a:ext cx="15208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800"/>
              <a:t>Middle + Top</a:t>
            </a:r>
          </a:p>
        </p:txBody>
      </p:sp>
      <p:pic>
        <p:nvPicPr>
          <p:cNvPr id="6" name="Picture 1" descr="http://insideccd/attachment/834550700000/3816/CCDh_2C_email.jpg"/>
          <p:cNvPicPr>
            <a:picLocks noChangeAspect="1" noChangeArrowheads="1"/>
          </p:cNvPicPr>
          <p:nvPr/>
        </p:nvPicPr>
        <p:blipFill>
          <a:blip r:embed="rId5"/>
          <a:srcRect/>
          <a:stretch>
            <a:fillRect/>
          </a:stretch>
        </p:blipFill>
        <p:spPr bwMode="auto">
          <a:xfrm>
            <a:off x="7460512" y="0"/>
            <a:ext cx="1683488"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001000" cy="990600"/>
          </a:xfrm>
        </p:spPr>
        <p:txBody>
          <a:bodyPr>
            <a:normAutofit fontScale="90000"/>
          </a:bodyPr>
          <a:lstStyle/>
          <a:p>
            <a:pPr>
              <a:defRPr/>
            </a:pPr>
            <a:r>
              <a:rPr lang="en-US" dirty="0" smtClean="0">
                <a:solidFill>
                  <a:schemeClr val="tx1"/>
                </a:solidFill>
                <a:effectLst/>
                <a:latin typeface="Franklin Gothic Heavy" pitchFamily="34" charset="0"/>
              </a:rPr>
              <a:t>Passed GK Math with C </a:t>
            </a:r>
            <a:br>
              <a:rPr lang="en-US" dirty="0" smtClean="0">
                <a:solidFill>
                  <a:schemeClr val="tx1"/>
                </a:solidFill>
                <a:effectLst/>
                <a:latin typeface="Franklin Gothic Heavy" pitchFamily="34" charset="0"/>
              </a:rPr>
            </a:br>
            <a:r>
              <a:rPr lang="en-US" sz="2800" dirty="0" smtClean="0">
                <a:solidFill>
                  <a:schemeClr val="tx1"/>
                </a:solidFill>
                <a:effectLst/>
                <a:latin typeface="Franklin Gothic Heavy" pitchFamily="34" charset="0"/>
              </a:rPr>
              <a:t>(this term or earlier)</a:t>
            </a:r>
            <a:endParaRPr lang="en-US" sz="2800" dirty="0">
              <a:solidFill>
                <a:schemeClr val="tx1"/>
              </a:solidFill>
              <a:effectLst/>
              <a:latin typeface="Franklin Gothic Heavy" pitchFamily="34" charset="0"/>
            </a:endParaRPr>
          </a:p>
        </p:txBody>
      </p:sp>
      <p:sp>
        <p:nvSpPr>
          <p:cNvPr id="9218" name="TextBox 6"/>
          <p:cNvSpPr txBox="1">
            <a:spLocks noChangeArrowheads="1"/>
          </p:cNvSpPr>
          <p:nvPr/>
        </p:nvSpPr>
        <p:spPr bwMode="auto">
          <a:xfrm>
            <a:off x="1274763" y="1600200"/>
            <a:ext cx="177323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800"/>
              <a:t>Lower + Middle</a:t>
            </a:r>
          </a:p>
        </p:txBody>
      </p:sp>
      <p:sp>
        <p:nvSpPr>
          <p:cNvPr id="9219" name="TextBox 7"/>
          <p:cNvSpPr txBox="1">
            <a:spLocks noChangeArrowheads="1"/>
          </p:cNvSpPr>
          <p:nvPr/>
        </p:nvSpPr>
        <p:spPr bwMode="auto">
          <a:xfrm>
            <a:off x="5770563" y="1600200"/>
            <a:ext cx="15208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800"/>
              <a:t>Middle + Top</a:t>
            </a:r>
          </a:p>
        </p:txBody>
      </p:sp>
      <p:graphicFrame>
        <p:nvGraphicFramePr>
          <p:cNvPr id="9220" name="Object 2"/>
          <p:cNvGraphicFramePr>
            <a:graphicFrameLocks noChangeAspect="1"/>
          </p:cNvGraphicFramePr>
          <p:nvPr/>
        </p:nvGraphicFramePr>
        <p:xfrm>
          <a:off x="49213" y="2209800"/>
          <a:ext cx="9018587" cy="2835275"/>
        </p:xfrm>
        <a:graphic>
          <a:graphicData uri="http://schemas.openxmlformats.org/presentationml/2006/ole">
            <p:oleObj spid="_x0000_s49159" name="Document" r:id="rId4" imgW="8445189" imgH="2654202" progId="Word.Document.12">
              <p:embed/>
            </p:oleObj>
          </a:graphicData>
        </a:graphic>
      </p:graphicFrame>
      <p:sp>
        <p:nvSpPr>
          <p:cNvPr id="9221" name="TextBox 3"/>
          <p:cNvSpPr txBox="1">
            <a:spLocks noChangeArrowheads="1"/>
          </p:cNvSpPr>
          <p:nvPr/>
        </p:nvSpPr>
        <p:spPr bwMode="auto">
          <a:xfrm>
            <a:off x="228600" y="5562600"/>
            <a:ext cx="7650163"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800" i="1"/>
              <a:t>Note.</a:t>
            </a:r>
            <a:r>
              <a:rPr lang="en-US" sz="1800"/>
              <a:t> GK Math = MAT 099 or MAT 106, fulfills terminal math requirement</a:t>
            </a:r>
            <a:br>
              <a:rPr lang="en-US" sz="1800"/>
            </a:br>
            <a:r>
              <a:rPr lang="en-US" sz="1800"/>
              <a:t>for many majors, but does not necessarily award college-level credit. </a:t>
            </a:r>
          </a:p>
        </p:txBody>
      </p:sp>
      <p:pic>
        <p:nvPicPr>
          <p:cNvPr id="7" name="Picture 1" descr="http://insideccd/attachment/834550700000/3816/CCDh_2C_email.jpg"/>
          <p:cNvPicPr>
            <a:picLocks noChangeAspect="1" noChangeArrowheads="1"/>
          </p:cNvPicPr>
          <p:nvPr/>
        </p:nvPicPr>
        <p:blipFill>
          <a:blip r:embed="rId5"/>
          <a:srcRect/>
          <a:stretch>
            <a:fillRect/>
          </a:stretch>
        </p:blipFill>
        <p:spPr bwMode="auto">
          <a:xfrm>
            <a:off x="7239000" y="152400"/>
            <a:ext cx="1683488"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066800" y="1600200"/>
          <a:ext cx="7086600" cy="4389120"/>
        </p:xfrm>
        <a:graphic>
          <a:graphicData uri="http://schemas.openxmlformats.org/drawingml/2006/table">
            <a:tbl>
              <a:tblPr/>
              <a:tblGrid>
                <a:gridCol w="1944688"/>
                <a:gridCol w="747712"/>
                <a:gridCol w="1701800"/>
                <a:gridCol w="814388"/>
                <a:gridCol w="1878012"/>
              </a:tblGrid>
              <a:tr h="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rowSpan="2"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rowSpan="2" hMerge="1">
                  <a:txBody>
                    <a:bodyPr/>
                    <a:lstStyle/>
                    <a:p>
                      <a:endParaRPr lang="en-US"/>
                    </a:p>
                  </a:txBody>
                  <a:tcPr/>
                </a:tc>
                <a:tc rowSpan="2" h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682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Recruiting/Marketing</a:t>
                      </a:r>
                      <a:endParaRPr kumimoji="0" lang="en-US" sz="18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Academic Advising</a:t>
                      </a:r>
                      <a:endParaRPr kumimoji="0" lang="en-US" sz="18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hMerge="1">
                  <a:txBody>
                    <a:bodyPr/>
                    <a:lstStyle/>
                    <a:p>
                      <a:endParaRPr lang="en-US"/>
                    </a:p>
                  </a:txBody>
                  <a:tcPr/>
                </a:tc>
              </a:tr>
              <a:tr h="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rowSpan="10"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rowSpan="10" hMerge="1">
                  <a:txBody>
                    <a:bodyPr/>
                    <a:lstStyle/>
                    <a:p>
                      <a:endParaRPr lang="en-US"/>
                    </a:p>
                  </a:txBody>
                  <a:tcPr/>
                </a:tc>
                <a:tc rowSpan="10" h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1:1 Case Management</a:t>
                      </a:r>
                      <a:endParaRPr kumimoji="0" lang="en-US" sz="18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Student Ambassadors</a:t>
                      </a:r>
                      <a:endParaRPr kumimoji="0" lang="en-US" sz="18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College Process </a:t>
                      </a:r>
                      <a:endParaRPr kumimoji="0" lang="en-US" sz="18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Assistance</a:t>
                      </a:r>
                      <a:endParaRPr kumimoji="0" lang="en-US" sz="18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Financial Aid</a:t>
                      </a:r>
                      <a:endParaRPr kumimoji="0" lang="en-US" sz="18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Assistance</a:t>
                      </a:r>
                      <a:endParaRPr kumimoji="0" lang="en-US" sz="18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Career Research Planning </a:t>
                      </a:r>
                      <a:endParaRPr kumimoji="0" lang="en-US" sz="18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Motivation </a:t>
                      </a:r>
                      <a:endParaRPr kumimoji="0" lang="en-US" sz="18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and Retention</a:t>
                      </a:r>
                      <a:endParaRPr kumimoji="0" lang="en-US" sz="18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Persistence Support</a:t>
                      </a:r>
                      <a:endParaRPr kumimoji="0" lang="en-US" sz="18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bl>
          </a:graphicData>
        </a:graphic>
      </p:graphicFrame>
      <p:pic>
        <p:nvPicPr>
          <p:cNvPr id="39973" name="Picture 5" descr="Compass.gif"/>
          <p:cNvPicPr>
            <a:picLocks noChangeAspect="1"/>
          </p:cNvPicPr>
          <p:nvPr/>
        </p:nvPicPr>
        <p:blipFill>
          <a:blip r:embed="rId3"/>
          <a:srcRect/>
          <a:stretch>
            <a:fillRect/>
          </a:stretch>
        </p:blipFill>
        <p:spPr bwMode="auto">
          <a:xfrm>
            <a:off x="3200400" y="2209800"/>
            <a:ext cx="3101975" cy="2743200"/>
          </a:xfrm>
          <a:prstGeom prst="rect">
            <a:avLst/>
          </a:prstGeom>
          <a:noFill/>
          <a:ln w="9525">
            <a:noFill/>
            <a:miter lim="800000"/>
            <a:headEnd/>
            <a:tailEnd/>
          </a:ln>
        </p:spPr>
      </p:pic>
      <p:sp>
        <p:nvSpPr>
          <p:cNvPr id="39974" name="Title 6"/>
          <p:cNvSpPr>
            <a:spLocks noGrp="1"/>
          </p:cNvSpPr>
          <p:nvPr>
            <p:ph type="title"/>
          </p:nvPr>
        </p:nvSpPr>
        <p:spPr>
          <a:xfrm>
            <a:off x="457200" y="533400"/>
            <a:ext cx="8229600" cy="838200"/>
          </a:xfrm>
        </p:spPr>
        <p:txBody>
          <a:bodyPr>
            <a:normAutofit/>
          </a:bodyPr>
          <a:lstStyle/>
          <a:p>
            <a:pPr algn="ctr"/>
            <a:r>
              <a:rPr lang="en-US" sz="4400" dirty="0" smtClean="0">
                <a:solidFill>
                  <a:srgbClr val="004586"/>
                </a:solidFill>
                <a:latin typeface="Franklin Gothic Heavy" pitchFamily="34" charset="0"/>
                <a:cs typeface="Times New Roman" pitchFamily="18" charset="0"/>
              </a:rPr>
              <a:t>Case Management</a:t>
            </a:r>
          </a:p>
        </p:txBody>
      </p:sp>
      <p:pic>
        <p:nvPicPr>
          <p:cNvPr id="6" name="Picture 1" descr="http://insideccd/attachment/834550700000/3816/CCDh_2C_email.jpg"/>
          <p:cNvPicPr>
            <a:picLocks noChangeAspect="1" noChangeArrowheads="1"/>
          </p:cNvPicPr>
          <p:nvPr/>
        </p:nvPicPr>
        <p:blipFill>
          <a:blip r:embed="rId4"/>
          <a:srcRect/>
          <a:stretch>
            <a:fillRect/>
          </a:stretch>
        </p:blipFill>
        <p:spPr bwMode="auto">
          <a:xfrm>
            <a:off x="7162800" y="228600"/>
            <a:ext cx="1683488"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smtClean="0"/>
              <a:t> </a:t>
            </a:r>
            <a:endParaRPr lang="en-US" dirty="0"/>
          </a:p>
        </p:txBody>
      </p:sp>
      <p:sp>
        <p:nvSpPr>
          <p:cNvPr id="3" name="TextBox 2"/>
          <p:cNvSpPr txBox="1"/>
          <p:nvPr/>
        </p:nvSpPr>
        <p:spPr>
          <a:xfrm>
            <a:off x="304800" y="1752600"/>
            <a:ext cx="8229600" cy="5762965"/>
          </a:xfrm>
          <a:prstGeom prst="rect">
            <a:avLst/>
          </a:prstGeom>
          <a:noFill/>
        </p:spPr>
        <p:txBody>
          <a:bodyPr wrap="square" rtlCol="0">
            <a:spAutoFit/>
          </a:bodyPr>
          <a:lstStyle/>
          <a:p>
            <a:r>
              <a:rPr lang="en-US" dirty="0" smtClean="0"/>
              <a:t>How they are referred:</a:t>
            </a:r>
          </a:p>
          <a:p>
            <a:endParaRPr lang="en-US" dirty="0" smtClean="0"/>
          </a:p>
          <a:p>
            <a:pPr>
              <a:buFont typeface="Arial"/>
              <a:buChar char="•"/>
            </a:pPr>
            <a:r>
              <a:rPr lang="en-US" dirty="0" smtClean="0"/>
              <a:t>  </a:t>
            </a:r>
            <a:r>
              <a:rPr lang="en-US" dirty="0" err="1" smtClean="0"/>
              <a:t>Accuplacer</a:t>
            </a:r>
            <a:r>
              <a:rPr lang="en-US" dirty="0" smtClean="0"/>
              <a:t> scores on the “cusp.”  Did well in a previous dev. Ed. course</a:t>
            </a:r>
          </a:p>
          <a:p>
            <a:endParaRPr lang="en-US" dirty="0" smtClean="0"/>
          </a:p>
          <a:p>
            <a:pPr>
              <a:buFont typeface="Arial"/>
              <a:buChar char="•"/>
            </a:pPr>
            <a:r>
              <a:rPr lang="en-US" dirty="0" smtClean="0"/>
              <a:t>  “Savvy” students</a:t>
            </a:r>
          </a:p>
          <a:p>
            <a:endParaRPr lang="en-US" dirty="0" smtClean="0"/>
          </a:p>
          <a:p>
            <a:pPr>
              <a:buFont typeface="Arial"/>
              <a:buChar char="•"/>
            </a:pPr>
            <a:r>
              <a:rPr lang="en-US" dirty="0" smtClean="0"/>
              <a:t>  Need an ENG 090 or REA 090 (for paired learning communities</a:t>
            </a:r>
          </a:p>
          <a:p>
            <a:endParaRPr lang="en-US" dirty="0" smtClean="0"/>
          </a:p>
          <a:p>
            <a:endParaRPr lang="en-US" dirty="0" smtClean="0"/>
          </a:p>
          <a:p>
            <a:r>
              <a:rPr lang="en-US" dirty="0" smtClean="0"/>
              <a:t>Who refers them:</a:t>
            </a:r>
          </a:p>
          <a:p>
            <a:endParaRPr lang="en-US" dirty="0" smtClean="0"/>
          </a:p>
          <a:p>
            <a:pPr>
              <a:buFont typeface="Arial"/>
              <a:buChar char="•"/>
            </a:pPr>
            <a:r>
              <a:rPr lang="en-US" dirty="0" smtClean="0"/>
              <a:t>  Advisors</a:t>
            </a:r>
          </a:p>
          <a:p>
            <a:endParaRPr lang="en-US" dirty="0" smtClean="0"/>
          </a:p>
          <a:p>
            <a:pPr>
              <a:buFont typeface="Arial"/>
              <a:buChar char="•"/>
            </a:pPr>
            <a:r>
              <a:rPr lang="en-US" dirty="0" smtClean="0"/>
              <a:t>  Developmental Education Case Managers- Math, English, Reading, ESL</a:t>
            </a:r>
          </a:p>
          <a:p>
            <a:endParaRPr lang="en-US" dirty="0" smtClean="0"/>
          </a:p>
          <a:p>
            <a:pPr>
              <a:buFont typeface="Arial"/>
              <a:buChar char="•"/>
            </a:pPr>
            <a:r>
              <a:rPr lang="en-US" dirty="0" smtClean="0"/>
              <a:t>  Other Case Managers- TRIO, First Year Experience</a:t>
            </a:r>
          </a:p>
          <a:p>
            <a:endParaRPr lang="en-US" dirty="0" smtClean="0"/>
          </a:p>
          <a:p>
            <a:pPr>
              <a:buFont typeface="Arial"/>
              <a:buChar char="•"/>
            </a:pPr>
            <a:r>
              <a:rPr lang="en-US" dirty="0" smtClean="0"/>
              <a:t>  Word of mouth</a:t>
            </a:r>
          </a:p>
          <a:p>
            <a:endParaRPr lang="en-US" dirty="0" smtClean="0"/>
          </a:p>
          <a:p>
            <a:endParaRPr lang="en-US" dirty="0" smtClean="0"/>
          </a:p>
          <a:p>
            <a:endParaRPr lang="en-US" dirty="0" smtClean="0"/>
          </a:p>
          <a:p>
            <a:endParaRPr lang="en-US" dirty="0"/>
          </a:p>
        </p:txBody>
      </p:sp>
      <p:sp>
        <p:nvSpPr>
          <p:cNvPr id="4" name="Title 1"/>
          <p:cNvSpPr txBox="1">
            <a:spLocks/>
          </p:cNvSpPr>
          <p:nvPr/>
        </p:nvSpPr>
        <p:spPr>
          <a:xfrm>
            <a:off x="228600" y="381000"/>
            <a:ext cx="8229600" cy="1143000"/>
          </a:xfrm>
          <a:prstGeom prst="rect">
            <a:avLst/>
          </a:prstGeom>
        </p:spPr>
        <p:txBody>
          <a:bodyPr vert="horz" rtlCol="0" anchor="ctr">
            <a:normAutofit fontScale="92500" lnSpcReduction="200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solidFill>
                  <a:srgbClr val="004586"/>
                </a:solidFill>
                <a:effectLst>
                  <a:outerShdw blurRad="31750" dist="25400" dir="5400000" algn="tl" rotWithShape="0">
                    <a:srgbClr val="000000">
                      <a:alpha val="25000"/>
                    </a:srgbClr>
                  </a:outerShdw>
                </a:effectLst>
                <a:latin typeface="Franklin Gothic Heavy" pitchFamily="34" charset="0"/>
                <a:ea typeface="+mj-ea"/>
                <a:cs typeface="+mj-cs"/>
              </a:rPr>
              <a:t>Connecting with </a:t>
            </a:r>
            <a:r>
              <a:rPr lang="en-US" sz="4400" b="1" dirty="0" err="1" smtClean="0">
                <a:solidFill>
                  <a:srgbClr val="004586"/>
                </a:solidFill>
                <a:effectLst>
                  <a:outerShdw blurRad="31750" dist="25400" dir="5400000" algn="tl" rotWithShape="0">
                    <a:srgbClr val="000000">
                      <a:alpha val="25000"/>
                    </a:srgbClr>
                  </a:outerShdw>
                </a:effectLst>
                <a:latin typeface="Franklin Gothic Heavy" pitchFamily="34" charset="0"/>
                <a:ea typeface="+mj-ea"/>
                <a:cs typeface="+mj-cs"/>
              </a:rPr>
              <a:t>FastStart</a:t>
            </a:r>
            <a:r>
              <a:rPr lang="en-US" sz="4400" b="1" dirty="0" smtClean="0">
                <a:solidFill>
                  <a:srgbClr val="004586"/>
                </a:solidFill>
                <a:effectLst>
                  <a:outerShdw blurRad="31750" dist="25400" dir="5400000" algn="tl" rotWithShape="0">
                    <a:srgbClr val="000000">
                      <a:alpha val="25000"/>
                    </a:srgbClr>
                  </a:outerShdw>
                </a:effectLst>
                <a:latin typeface="Franklin Gothic Heavy" pitchFamily="34" charset="0"/>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solidFill>
                  <a:srgbClr val="004586"/>
                </a:solidFill>
                <a:effectLst>
                  <a:outerShdw blurRad="31750" dist="25400" dir="5400000" algn="tl" rotWithShape="0">
                    <a:srgbClr val="000000">
                      <a:alpha val="25000"/>
                    </a:srgbClr>
                  </a:outerShdw>
                </a:effectLst>
                <a:latin typeface="Franklin Gothic Heavy" pitchFamily="34" charset="0"/>
                <a:ea typeface="+mj-ea"/>
                <a:cs typeface="+mj-cs"/>
              </a:rPr>
              <a:t>Case Managers: </a:t>
            </a:r>
            <a:r>
              <a:rPr lang="en-US" sz="4400" b="1" i="1" dirty="0" smtClean="0">
                <a:solidFill>
                  <a:srgbClr val="004586"/>
                </a:solidFill>
                <a:effectLst>
                  <a:outerShdw blurRad="31750" dist="25400" dir="5400000" algn="tl" rotWithShape="0">
                    <a:srgbClr val="000000">
                      <a:alpha val="25000"/>
                    </a:srgbClr>
                  </a:outerShdw>
                </a:effectLst>
                <a:latin typeface="Franklin Gothic Heavy" pitchFamily="34" charset="0"/>
                <a:ea typeface="+mj-ea"/>
                <a:cs typeface="+mj-cs"/>
              </a:rPr>
              <a:t>Students</a:t>
            </a:r>
            <a:endParaRPr kumimoji="0" lang="en-US" sz="4400" b="1" i="1"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Franklin Gothic Heavy" pitchFamily="34" charset="0"/>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pPr lvl="0" algn="ctr">
              <a:defRPr/>
            </a:pPr>
            <a:r>
              <a:rPr lang="en-US" sz="4800" dirty="0" smtClean="0">
                <a:solidFill>
                  <a:srgbClr val="004586"/>
                </a:solidFill>
                <a:latin typeface="Franklin Gothic Heavy" pitchFamily="34" charset="0"/>
              </a:rPr>
              <a:t>Connecting with </a:t>
            </a:r>
            <a:r>
              <a:rPr lang="en-US" sz="4800" dirty="0" err="1" smtClean="0">
                <a:solidFill>
                  <a:srgbClr val="004586"/>
                </a:solidFill>
                <a:latin typeface="Franklin Gothic Heavy" pitchFamily="34" charset="0"/>
              </a:rPr>
              <a:t>FastStart</a:t>
            </a:r>
            <a:r>
              <a:rPr lang="en-US" sz="4800" dirty="0" smtClean="0">
                <a:solidFill>
                  <a:srgbClr val="004586"/>
                </a:solidFill>
                <a:latin typeface="Franklin Gothic Heavy" pitchFamily="34" charset="0"/>
              </a:rPr>
              <a:t> </a:t>
            </a:r>
            <a:br>
              <a:rPr lang="en-US" sz="4800" dirty="0" smtClean="0">
                <a:solidFill>
                  <a:srgbClr val="004586"/>
                </a:solidFill>
                <a:latin typeface="Franklin Gothic Heavy" pitchFamily="34" charset="0"/>
              </a:rPr>
            </a:br>
            <a:r>
              <a:rPr lang="en-US" sz="4800" dirty="0" smtClean="0">
                <a:solidFill>
                  <a:srgbClr val="004586"/>
                </a:solidFill>
                <a:latin typeface="Franklin Gothic Heavy" pitchFamily="34" charset="0"/>
              </a:rPr>
              <a:t>Case Managers: </a:t>
            </a:r>
            <a:r>
              <a:rPr lang="en-US" sz="4800" i="1" dirty="0" smtClean="0">
                <a:solidFill>
                  <a:srgbClr val="004586"/>
                </a:solidFill>
                <a:latin typeface="Franklin Gothic Heavy" pitchFamily="34" charset="0"/>
              </a:rPr>
              <a:t>Instructors</a:t>
            </a:r>
            <a:endParaRPr lang="en-US" sz="4800" i="1" dirty="0">
              <a:latin typeface="Franklin Gothic Heavy" pitchFamily="34" charset="0"/>
            </a:endParaRPr>
          </a:p>
        </p:txBody>
      </p:sp>
      <p:sp>
        <p:nvSpPr>
          <p:cNvPr id="3" name="TextBox 2"/>
          <p:cNvSpPr txBox="1"/>
          <p:nvPr/>
        </p:nvSpPr>
        <p:spPr>
          <a:xfrm>
            <a:off x="914400" y="1828801"/>
            <a:ext cx="7962295" cy="4389047"/>
          </a:xfrm>
          <a:prstGeom prst="rect">
            <a:avLst/>
          </a:prstGeom>
          <a:noFill/>
        </p:spPr>
        <p:txBody>
          <a:bodyPr wrap="square" rtlCol="0">
            <a:noAutofit/>
          </a:bodyPr>
          <a:lstStyle/>
          <a:p>
            <a:pPr>
              <a:spcAft>
                <a:spcPts val="600"/>
              </a:spcAft>
            </a:pPr>
            <a:r>
              <a:rPr lang="en-US" sz="2400" dirty="0" smtClean="0"/>
              <a:t>Case Manager to Instructor:</a:t>
            </a:r>
          </a:p>
          <a:p>
            <a:pPr>
              <a:spcAft>
                <a:spcPts val="600"/>
              </a:spcAft>
              <a:buFont typeface="Arial"/>
              <a:buChar char="•"/>
            </a:pPr>
            <a:r>
              <a:rPr lang="en-US" sz="2400" dirty="0" smtClean="0"/>
              <a:t>   Student updates as necessary</a:t>
            </a:r>
          </a:p>
          <a:p>
            <a:pPr>
              <a:spcAft>
                <a:spcPts val="600"/>
              </a:spcAft>
              <a:buFont typeface="Arial"/>
              <a:buChar char="•"/>
            </a:pPr>
            <a:r>
              <a:rPr lang="en-US" sz="2400" dirty="0" smtClean="0"/>
              <a:t>   Class visits around registration date</a:t>
            </a:r>
          </a:p>
          <a:p>
            <a:pPr>
              <a:spcAft>
                <a:spcPts val="600"/>
              </a:spcAft>
            </a:pPr>
            <a:endParaRPr lang="en-US" sz="2400" dirty="0" smtClean="0"/>
          </a:p>
          <a:p>
            <a:pPr>
              <a:spcAft>
                <a:spcPts val="600"/>
              </a:spcAft>
            </a:pPr>
            <a:r>
              <a:rPr lang="en-US" sz="2400" dirty="0" smtClean="0"/>
              <a:t>Instructor to Case Manager:</a:t>
            </a:r>
          </a:p>
          <a:p>
            <a:pPr>
              <a:spcAft>
                <a:spcPts val="600"/>
              </a:spcAft>
            </a:pPr>
            <a:r>
              <a:rPr lang="en-US" sz="2400" dirty="0" smtClean="0"/>
              <a:t>STEAR: Student Tracking Early Alert Retention System</a:t>
            </a:r>
          </a:p>
          <a:p>
            <a:pPr>
              <a:spcAft>
                <a:spcPts val="600"/>
              </a:spcAft>
              <a:buFont typeface="Arial"/>
              <a:buChar char="•"/>
            </a:pPr>
            <a:r>
              <a:rPr lang="en-US" sz="2400" dirty="0" smtClean="0"/>
              <a:t>   Online through CCD Connect Portal</a:t>
            </a:r>
          </a:p>
          <a:p>
            <a:pPr>
              <a:spcAft>
                <a:spcPts val="600"/>
              </a:spcAft>
              <a:buFont typeface="Arial"/>
              <a:buChar char="•"/>
            </a:pPr>
            <a:r>
              <a:rPr lang="en-US" sz="2400" dirty="0" smtClean="0"/>
              <a:t>   Students of concern</a:t>
            </a:r>
          </a:p>
          <a:p>
            <a:pPr>
              <a:spcAft>
                <a:spcPts val="600"/>
              </a:spcAft>
              <a:buFont typeface="Arial"/>
              <a:buChar char="•"/>
            </a:pPr>
            <a:r>
              <a:rPr lang="en-US" sz="2400" dirty="0" smtClean="0"/>
              <a:t>   Student successes!</a:t>
            </a:r>
          </a:p>
          <a:p>
            <a:pPr>
              <a:buFont typeface="Arial"/>
              <a:buChar char="•"/>
            </a:pPr>
            <a:endParaRPr lang="en-US" sz="2400" dirty="0" smtClean="0"/>
          </a:p>
          <a:p>
            <a:endParaRPr lang="en-US" sz="2400"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143000"/>
          </a:xfrm>
        </p:spPr>
        <p:txBody>
          <a:bodyPr/>
          <a:lstStyle/>
          <a:p>
            <a:r>
              <a:rPr lang="en-US" sz="4400" dirty="0" smtClean="0">
                <a:solidFill>
                  <a:srgbClr val="004586"/>
                </a:solidFill>
                <a:latin typeface="Franklin Gothic Heavy" pitchFamily="34" charset="0"/>
              </a:rPr>
              <a:t>Who are </a:t>
            </a:r>
            <a:r>
              <a:rPr lang="en-US" sz="4400" dirty="0" err="1" smtClean="0">
                <a:solidFill>
                  <a:srgbClr val="004586"/>
                </a:solidFill>
                <a:latin typeface="Franklin Gothic Heavy" pitchFamily="34" charset="0"/>
              </a:rPr>
              <a:t>FastStart</a:t>
            </a:r>
            <a:r>
              <a:rPr lang="en-US" sz="4400" dirty="0" smtClean="0">
                <a:solidFill>
                  <a:srgbClr val="004586"/>
                </a:solidFill>
                <a:latin typeface="Franklin Gothic Heavy" pitchFamily="34" charset="0"/>
              </a:rPr>
              <a:t> Faculty?</a:t>
            </a:r>
            <a:endParaRPr lang="en-US" sz="4400" dirty="0">
              <a:latin typeface="Franklin Gothic Heavy" pitchFamily="34" charset="0"/>
            </a:endParaRPr>
          </a:p>
        </p:txBody>
      </p:sp>
      <p:sp>
        <p:nvSpPr>
          <p:cNvPr id="4" name="TextBox 3"/>
          <p:cNvSpPr txBox="1"/>
          <p:nvPr/>
        </p:nvSpPr>
        <p:spPr>
          <a:xfrm>
            <a:off x="152400" y="1143000"/>
            <a:ext cx="8991600" cy="6492701"/>
          </a:xfrm>
          <a:prstGeom prst="rect">
            <a:avLst/>
          </a:prstGeom>
          <a:noFill/>
        </p:spPr>
        <p:txBody>
          <a:bodyPr wrap="square" rtlCol="0">
            <a:spAutoFit/>
          </a:bodyPr>
          <a:lstStyle/>
          <a:p>
            <a:pPr lvl="1">
              <a:lnSpc>
                <a:spcPct val="100000"/>
              </a:lnSpc>
              <a:spcAft>
                <a:spcPts val="0"/>
              </a:spcAft>
            </a:pPr>
            <a:r>
              <a:rPr lang="en-US" sz="2400" dirty="0" smtClean="0"/>
              <a:t>Interdisciplinary across academic centers and departments</a:t>
            </a:r>
          </a:p>
          <a:p>
            <a:pPr lvl="1">
              <a:lnSpc>
                <a:spcPct val="100000"/>
              </a:lnSpc>
              <a:spcAft>
                <a:spcPts val="0"/>
              </a:spcAft>
            </a:pPr>
            <a:endParaRPr lang="en-US" sz="2400" dirty="0" smtClean="0"/>
          </a:p>
          <a:p>
            <a:pPr lvl="1">
              <a:lnSpc>
                <a:spcPct val="100000"/>
              </a:lnSpc>
              <a:spcAft>
                <a:spcPts val="0"/>
              </a:spcAft>
              <a:buFont typeface="Arial" pitchFamily="34" charset="0"/>
              <a:buChar char="•"/>
            </a:pPr>
            <a:r>
              <a:rPr lang="en-US" sz="2000" dirty="0" smtClean="0"/>
              <a:t>Center for Educational Advancement (Dev. Ed)</a:t>
            </a:r>
          </a:p>
          <a:p>
            <a:pPr lvl="2">
              <a:lnSpc>
                <a:spcPct val="100000"/>
              </a:lnSpc>
              <a:spcAft>
                <a:spcPts val="0"/>
              </a:spcAft>
              <a:buFont typeface="Arial" pitchFamily="34" charset="0"/>
              <a:buChar char="•"/>
            </a:pPr>
            <a:r>
              <a:rPr lang="en-US" sz="2000" dirty="0" smtClean="0"/>
              <a:t>ENG, MAT, REA and ESL</a:t>
            </a:r>
          </a:p>
          <a:p>
            <a:pPr lvl="1">
              <a:lnSpc>
                <a:spcPct val="100000"/>
              </a:lnSpc>
              <a:spcAft>
                <a:spcPts val="0"/>
              </a:spcAft>
              <a:buFont typeface="Arial" pitchFamily="34" charset="0"/>
              <a:buChar char="•"/>
            </a:pPr>
            <a:r>
              <a:rPr lang="en-US" sz="2000" dirty="0" smtClean="0"/>
              <a:t>Language Arts and Behavioral Sciences (LABS)</a:t>
            </a:r>
          </a:p>
          <a:p>
            <a:pPr lvl="2">
              <a:lnSpc>
                <a:spcPct val="100000"/>
              </a:lnSpc>
              <a:spcAft>
                <a:spcPts val="0"/>
              </a:spcAft>
              <a:buFont typeface="Arial" pitchFamily="34" charset="0"/>
              <a:buChar char="•"/>
            </a:pPr>
            <a:r>
              <a:rPr lang="en-US" sz="2000" dirty="0" smtClean="0"/>
              <a:t>COM, LIT, ENG, ART, PSY, </a:t>
            </a:r>
          </a:p>
          <a:p>
            <a:pPr lvl="1">
              <a:lnSpc>
                <a:spcPct val="100000"/>
              </a:lnSpc>
              <a:spcAft>
                <a:spcPts val="0"/>
              </a:spcAft>
              <a:buFont typeface="Arial" pitchFamily="34" charset="0"/>
              <a:buChar char="•"/>
            </a:pPr>
            <a:r>
              <a:rPr lang="en-US" sz="2000" dirty="0" smtClean="0"/>
              <a:t>Center for Technical Education (CTE)</a:t>
            </a:r>
          </a:p>
          <a:p>
            <a:pPr lvl="2">
              <a:lnSpc>
                <a:spcPct val="100000"/>
              </a:lnSpc>
              <a:spcAft>
                <a:spcPts val="0"/>
              </a:spcAft>
              <a:buFont typeface="Arial" pitchFamily="34" charset="0"/>
              <a:buChar char="•"/>
            </a:pPr>
            <a:r>
              <a:rPr lang="en-US" sz="2000" dirty="0" smtClean="0"/>
              <a:t>CRJ, POS</a:t>
            </a:r>
          </a:p>
          <a:p>
            <a:pPr lvl="1">
              <a:lnSpc>
                <a:spcPct val="100000"/>
              </a:lnSpc>
              <a:spcAft>
                <a:spcPts val="0"/>
              </a:spcAft>
              <a:buFont typeface="Arial" pitchFamily="34" charset="0"/>
              <a:buChar char="•"/>
            </a:pPr>
            <a:r>
              <a:rPr lang="en-US" sz="2000" dirty="0" smtClean="0"/>
              <a:t>Center for Math and Science (CMS)</a:t>
            </a:r>
          </a:p>
          <a:p>
            <a:pPr lvl="2">
              <a:lnSpc>
                <a:spcPct val="100000"/>
              </a:lnSpc>
              <a:spcAft>
                <a:spcPts val="0"/>
              </a:spcAft>
              <a:buFont typeface="Arial" pitchFamily="34" charset="0"/>
              <a:buChar char="•"/>
            </a:pPr>
            <a:r>
              <a:rPr lang="en-US" sz="2000" dirty="0" smtClean="0"/>
              <a:t>MAT, </a:t>
            </a:r>
            <a:r>
              <a:rPr lang="en-US" sz="2000" i="1" dirty="0" smtClean="0"/>
              <a:t>BIO and CHEM (spring ‘13)</a:t>
            </a:r>
          </a:p>
          <a:p>
            <a:pPr lvl="1">
              <a:lnSpc>
                <a:spcPct val="100000"/>
              </a:lnSpc>
              <a:spcAft>
                <a:spcPts val="0"/>
              </a:spcAft>
            </a:pPr>
            <a:endParaRPr lang="en-US" sz="2800" dirty="0" smtClean="0"/>
          </a:p>
          <a:p>
            <a:pPr lvl="1">
              <a:lnSpc>
                <a:spcPct val="100000"/>
              </a:lnSpc>
              <a:spcAft>
                <a:spcPts val="0"/>
              </a:spcAft>
            </a:pPr>
            <a:r>
              <a:rPr lang="en-US" sz="2400" dirty="0" smtClean="0"/>
              <a:t>Adjunct and Full time faculty</a:t>
            </a:r>
          </a:p>
          <a:p>
            <a:pPr lvl="1">
              <a:lnSpc>
                <a:spcPct val="100000"/>
              </a:lnSpc>
              <a:spcAft>
                <a:spcPts val="0"/>
              </a:spcAft>
              <a:buFont typeface="Arial" pitchFamily="34" charset="0"/>
              <a:buChar char="•"/>
            </a:pPr>
            <a:r>
              <a:rPr lang="en-US" sz="2400" dirty="0" smtClean="0"/>
              <a:t>78 total faculty </a:t>
            </a:r>
          </a:p>
          <a:p>
            <a:pPr lvl="1">
              <a:lnSpc>
                <a:spcPct val="100000"/>
              </a:lnSpc>
              <a:spcAft>
                <a:spcPts val="0"/>
              </a:spcAft>
            </a:pPr>
            <a:endParaRPr lang="en-US" sz="2400" dirty="0" smtClean="0"/>
          </a:p>
          <a:p>
            <a:pPr lvl="1">
              <a:lnSpc>
                <a:spcPct val="100000"/>
              </a:lnSpc>
              <a:spcAft>
                <a:spcPts val="0"/>
              </a:spcAft>
            </a:pPr>
            <a:r>
              <a:rPr lang="en-US" sz="2400" dirty="0" smtClean="0"/>
              <a:t>Innovators and risk takers</a:t>
            </a:r>
          </a:p>
          <a:p>
            <a:pPr>
              <a:buFont typeface="Arial" pitchFamily="34" charset="0"/>
              <a:buChar char="•"/>
            </a:pPr>
            <a:endParaRPr lang="en-US" dirty="0" smtClean="0"/>
          </a:p>
          <a:p>
            <a:pPr>
              <a:buFont typeface="Arial" pitchFamily="34" charset="0"/>
              <a:buChar char="•"/>
            </a:pPr>
            <a:endParaRPr lang="en-US" dirty="0" smtClean="0"/>
          </a:p>
          <a:p>
            <a:pPr lvl="1"/>
            <a:endParaRPr lang="en-US" dirty="0" smtClean="0"/>
          </a:p>
          <a:p>
            <a:pPr>
              <a:buFont typeface="Arial" pitchFamily="34" charset="0"/>
              <a:buChar char="•"/>
            </a:pPr>
            <a:endParaRPr lang="en-US" dirty="0" smtClean="0"/>
          </a:p>
          <a:p>
            <a:endParaRPr lang="en-US" dirty="0"/>
          </a:p>
        </p:txBody>
      </p:sp>
      <p:pic>
        <p:nvPicPr>
          <p:cNvPr id="5" name="Picture 1" descr="http://insideccd/attachment/834550700000/3816/CCDh_2C_email.jpg"/>
          <p:cNvPicPr>
            <a:picLocks noChangeAspect="1" noChangeArrowheads="1"/>
          </p:cNvPicPr>
          <p:nvPr/>
        </p:nvPicPr>
        <p:blipFill>
          <a:blip r:embed="rId2"/>
          <a:srcRect/>
          <a:stretch>
            <a:fillRect/>
          </a:stretch>
        </p:blipFill>
        <p:spPr bwMode="auto">
          <a:xfrm>
            <a:off x="7460512" y="0"/>
            <a:ext cx="1683488"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1600200"/>
          <a:ext cx="84582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890" name="Title 1"/>
          <p:cNvSpPr>
            <a:spLocks noGrp="1"/>
          </p:cNvSpPr>
          <p:nvPr>
            <p:ph type="title"/>
          </p:nvPr>
        </p:nvSpPr>
        <p:spPr>
          <a:xfrm>
            <a:off x="228600" y="381000"/>
            <a:ext cx="8229600" cy="1143000"/>
          </a:xfrm>
        </p:spPr>
        <p:txBody>
          <a:bodyPr>
            <a:normAutofit fontScale="90000"/>
          </a:bodyPr>
          <a:lstStyle/>
          <a:p>
            <a:r>
              <a:rPr lang="en-US" sz="2400" dirty="0" smtClean="0">
                <a:solidFill>
                  <a:schemeClr val="tx1"/>
                </a:solidFill>
                <a:latin typeface="Franklin Gothic Heavy" pitchFamily="34" charset="0"/>
              </a:rPr>
              <a:t>A key component:</a:t>
            </a:r>
            <a:r>
              <a:rPr lang="en-US" dirty="0" smtClean="0">
                <a:solidFill>
                  <a:schemeClr val="tx1"/>
                </a:solidFill>
                <a:latin typeface="Franklin Gothic Heavy" pitchFamily="34" charset="0"/>
              </a:rPr>
              <a:t/>
            </a:r>
            <a:br>
              <a:rPr lang="en-US" dirty="0" smtClean="0">
                <a:solidFill>
                  <a:schemeClr val="tx1"/>
                </a:solidFill>
                <a:latin typeface="Franklin Gothic Heavy" pitchFamily="34" charset="0"/>
              </a:rPr>
            </a:br>
            <a:r>
              <a:rPr lang="en-US" sz="3600" b="1" i="1" dirty="0" smtClean="0">
                <a:solidFill>
                  <a:schemeClr val="tx1"/>
                </a:solidFill>
                <a:latin typeface="Franklin Gothic Heavy" pitchFamily="34" charset="0"/>
              </a:rPr>
              <a:t>Empowered Faculty through Creative Professional Development</a:t>
            </a:r>
          </a:p>
        </p:txBody>
      </p:sp>
      <p:pic>
        <p:nvPicPr>
          <p:cNvPr id="6" name="Picture 1" descr="http://insideccd/attachment/834550700000/3816/CCDh_2C_email.jpg"/>
          <p:cNvPicPr>
            <a:picLocks noChangeAspect="1" noChangeArrowheads="1"/>
          </p:cNvPicPr>
          <p:nvPr/>
        </p:nvPicPr>
        <p:blipFill>
          <a:blip r:embed="rId8"/>
          <a:srcRect/>
          <a:stretch>
            <a:fillRect/>
          </a:stretch>
        </p:blipFill>
        <p:spPr bwMode="auto">
          <a:xfrm>
            <a:off x="7460512" y="152400"/>
            <a:ext cx="1683488"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228013" cy="5486400"/>
          </a:xfrm>
        </p:spPr>
        <p:txBody>
          <a:bodyPr/>
          <a:lstStyle/>
          <a:p>
            <a:pPr>
              <a:buNone/>
            </a:pPr>
            <a:endParaRPr lang="en-US" sz="2800" dirty="0" smtClean="0">
              <a:solidFill>
                <a:srgbClr val="004586"/>
              </a:solidFill>
              <a:latin typeface="Arial" pitchFamily="34" charset="0"/>
              <a:cs typeface="Arial" pitchFamily="34" charset="0"/>
            </a:endParaRPr>
          </a:p>
          <a:p>
            <a:pPr>
              <a:buNone/>
            </a:pPr>
            <a:r>
              <a:rPr lang="en-US" sz="2800" dirty="0" smtClean="0">
                <a:solidFill>
                  <a:srgbClr val="004586"/>
                </a:solidFill>
                <a:latin typeface="Arial" pitchFamily="34" charset="0"/>
                <a:cs typeface="Arial" pitchFamily="34" charset="0"/>
              </a:rPr>
              <a:t>250 Students in Fall 2010 </a:t>
            </a:r>
          </a:p>
          <a:p>
            <a:pPr>
              <a:buNone/>
            </a:pPr>
            <a:r>
              <a:rPr lang="en-US" sz="2800" dirty="0" smtClean="0">
                <a:solidFill>
                  <a:srgbClr val="004586"/>
                </a:solidFill>
                <a:latin typeface="Arial" pitchFamily="34" charset="0"/>
                <a:cs typeface="Arial" pitchFamily="34" charset="0"/>
              </a:rPr>
              <a:t>	- </a:t>
            </a:r>
            <a:r>
              <a:rPr lang="en-US" sz="2800" dirty="0" smtClean="0">
                <a:solidFill>
                  <a:schemeClr val="tx2"/>
                </a:solidFill>
                <a:latin typeface="Arial" pitchFamily="34" charset="0"/>
                <a:cs typeface="Arial" pitchFamily="34" charset="0"/>
              </a:rPr>
              <a:t>13 sections including 3 team taught 			  learning communities</a:t>
            </a:r>
          </a:p>
          <a:p>
            <a:pPr>
              <a:buNone/>
            </a:pPr>
            <a:r>
              <a:rPr lang="en-US" sz="2800" dirty="0" smtClean="0">
                <a:solidFill>
                  <a:srgbClr val="004586"/>
                </a:solidFill>
                <a:latin typeface="Arial" pitchFamily="34" charset="0"/>
                <a:cs typeface="Arial" pitchFamily="34" charset="0"/>
              </a:rPr>
              <a:t>459 Students in Spring 2011</a:t>
            </a:r>
          </a:p>
          <a:p>
            <a:pPr>
              <a:buNone/>
            </a:pPr>
            <a:r>
              <a:rPr lang="en-US" sz="2800" dirty="0" smtClean="0">
                <a:solidFill>
                  <a:srgbClr val="004586"/>
                </a:solidFill>
                <a:latin typeface="Arial" pitchFamily="34" charset="0"/>
                <a:cs typeface="Arial" pitchFamily="34" charset="0"/>
              </a:rPr>
              <a:t>	- </a:t>
            </a:r>
            <a:r>
              <a:rPr lang="en-US" sz="2800" dirty="0" smtClean="0">
                <a:latin typeface="Arial" pitchFamily="34" charset="0"/>
                <a:cs typeface="Arial" pitchFamily="34" charset="0"/>
              </a:rPr>
              <a:t>26 sections including an ESL course and 10 team taught learning communities</a:t>
            </a:r>
          </a:p>
          <a:p>
            <a:pPr>
              <a:buNone/>
            </a:pPr>
            <a:r>
              <a:rPr lang="en-US" sz="2800" dirty="0" smtClean="0">
                <a:solidFill>
                  <a:srgbClr val="004586"/>
                </a:solidFill>
                <a:latin typeface="Arial" pitchFamily="34" charset="0"/>
                <a:cs typeface="Arial" pitchFamily="34" charset="0"/>
              </a:rPr>
              <a:t>606 Students in Fall 2012</a:t>
            </a:r>
          </a:p>
          <a:p>
            <a:pPr>
              <a:buNone/>
            </a:pPr>
            <a:r>
              <a:rPr lang="en-US" sz="2800" dirty="0" smtClean="0">
                <a:solidFill>
                  <a:srgbClr val="004586"/>
                </a:solidFill>
                <a:latin typeface="Arial" pitchFamily="34" charset="0"/>
                <a:cs typeface="Arial" pitchFamily="34" charset="0"/>
              </a:rPr>
              <a:t>	- </a:t>
            </a:r>
            <a:r>
              <a:rPr lang="en-US" sz="2800" dirty="0" smtClean="0">
                <a:solidFill>
                  <a:schemeClr val="tx1"/>
                </a:solidFill>
                <a:latin typeface="Arial" pitchFamily="34" charset="0"/>
                <a:cs typeface="Arial" pitchFamily="34" charset="0"/>
              </a:rPr>
              <a:t>34 sections including 2 </a:t>
            </a:r>
            <a:r>
              <a:rPr lang="en-US" sz="2800" dirty="0" smtClean="0">
                <a:latin typeface="Arial" pitchFamily="34" charset="0"/>
                <a:cs typeface="Arial" pitchFamily="34" charset="0"/>
              </a:rPr>
              <a:t>hybrids, 7 AAA 101 intensive courses and paired 045* with AAA 101</a:t>
            </a:r>
          </a:p>
          <a:p>
            <a:pPr>
              <a:buNone/>
            </a:pPr>
            <a:r>
              <a:rPr lang="en-US" sz="1600" i="1" dirty="0" smtClean="0"/>
              <a:t>*</a:t>
            </a:r>
            <a:r>
              <a:rPr lang="en-US" sz="1600" i="1" dirty="0" smtClean="0">
                <a:latin typeface="Arial" pitchFamily="34" charset="0"/>
                <a:cs typeface="Arial" pitchFamily="34" charset="0"/>
              </a:rPr>
              <a:t>REA 077 and MAT 077 (formerly 030/060) </a:t>
            </a:r>
          </a:p>
          <a:p>
            <a:pPr>
              <a:buFont typeface="Arial" pitchFamily="34" charset="0"/>
              <a:buChar char="•"/>
            </a:pPr>
            <a:endParaRPr lang="en-US" dirty="0" smtClean="0">
              <a:solidFill>
                <a:srgbClr val="004586"/>
              </a:solidFill>
            </a:endParaRPr>
          </a:p>
        </p:txBody>
      </p:sp>
      <p:sp>
        <p:nvSpPr>
          <p:cNvPr id="34818" name="Title 1"/>
          <p:cNvSpPr>
            <a:spLocks noGrp="1"/>
          </p:cNvSpPr>
          <p:nvPr>
            <p:ph type="title"/>
          </p:nvPr>
        </p:nvSpPr>
        <p:spPr/>
        <p:txBody>
          <a:bodyPr/>
          <a:lstStyle/>
          <a:p>
            <a:pPr algn="ctr"/>
            <a:r>
              <a:rPr lang="en-US" sz="4400" b="1" i="1" dirty="0" smtClean="0">
                <a:solidFill>
                  <a:srgbClr val="004586"/>
                </a:solidFill>
                <a:effectLst/>
                <a:latin typeface="Franklin Gothic Heavy" pitchFamily="34" charset="0"/>
              </a:rPr>
              <a:t>Scaling Up</a:t>
            </a:r>
          </a:p>
        </p:txBody>
      </p:sp>
      <p:pic>
        <p:nvPicPr>
          <p:cNvPr id="4" name="Picture 1" descr="http://insideccd/attachment/834550700000/3816/CCDh_2C_email.jpg"/>
          <p:cNvPicPr>
            <a:picLocks noChangeAspect="1" noChangeArrowheads="1"/>
          </p:cNvPicPr>
          <p:nvPr/>
        </p:nvPicPr>
        <p:blipFill>
          <a:blip r:embed="rId2"/>
          <a:srcRect/>
          <a:stretch>
            <a:fillRect/>
          </a:stretch>
        </p:blipFill>
        <p:spPr bwMode="auto">
          <a:xfrm>
            <a:off x="7162800" y="228600"/>
            <a:ext cx="1683488"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458200" cy="5334000"/>
          </a:xfrm>
        </p:spPr>
        <p:txBody>
          <a:bodyPr>
            <a:normAutofit lnSpcReduction="10000"/>
          </a:bodyPr>
          <a:lstStyle/>
          <a:p>
            <a:pPr marL="514350" indent="-514350">
              <a:buNone/>
            </a:pPr>
            <a:r>
              <a:rPr lang="en-US" sz="2000" b="1" i="1" dirty="0" smtClean="0">
                <a:latin typeface="Arial" pitchFamily="34" charset="0"/>
                <a:cs typeface="Arial" pitchFamily="34" charset="0"/>
              </a:rPr>
              <a:t>Case Management</a:t>
            </a:r>
          </a:p>
          <a:p>
            <a:pPr marL="514350" indent="-514350">
              <a:buNone/>
            </a:pPr>
            <a:endParaRPr lang="en-US" sz="2000" dirty="0" smtClean="0">
              <a:latin typeface="Arial" pitchFamily="34" charset="0"/>
              <a:cs typeface="Arial" pitchFamily="34" charset="0"/>
            </a:endParaRPr>
          </a:p>
          <a:p>
            <a:pPr marL="514350" indent="-514350">
              <a:buNone/>
            </a:pPr>
            <a:r>
              <a:rPr lang="en-US" sz="2000" b="1" i="1" dirty="0" smtClean="0">
                <a:latin typeface="Arial" pitchFamily="34" charset="0"/>
                <a:cs typeface="Arial" pitchFamily="34" charset="0"/>
              </a:rPr>
              <a:t>Acceleration</a:t>
            </a:r>
          </a:p>
          <a:p>
            <a:pPr marL="914400" lvl="1" indent="-514350">
              <a:buFont typeface="Arial"/>
              <a:buChar char="•"/>
            </a:pPr>
            <a:r>
              <a:rPr lang="en-US" sz="2000" dirty="0" smtClean="0">
                <a:latin typeface="Arial" pitchFamily="34" charset="0"/>
                <a:cs typeface="Arial" pitchFamily="34" charset="0"/>
              </a:rPr>
              <a:t>Compression </a:t>
            </a:r>
          </a:p>
          <a:p>
            <a:pPr marL="914400" lvl="1" indent="-514350">
              <a:buFont typeface="Arial"/>
              <a:buChar char="•"/>
            </a:pPr>
            <a:r>
              <a:rPr lang="en-US" sz="2000" dirty="0" smtClean="0">
                <a:latin typeface="Arial" pitchFamily="34" charset="0"/>
                <a:cs typeface="Arial" pitchFamily="34" charset="0"/>
              </a:rPr>
              <a:t>Learning communities (college level course paired with 090)</a:t>
            </a:r>
          </a:p>
          <a:p>
            <a:pPr marL="1314450" lvl="2" indent="-514350">
              <a:buFont typeface="Arial"/>
              <a:buChar char="•"/>
            </a:pPr>
            <a:r>
              <a:rPr lang="en-US" sz="1800" dirty="0" smtClean="0">
                <a:latin typeface="Arial" pitchFamily="34" charset="0"/>
                <a:cs typeface="Arial" pitchFamily="34" charset="0"/>
              </a:rPr>
              <a:t>Integration, Mainstreaming</a:t>
            </a:r>
          </a:p>
          <a:p>
            <a:pPr marL="1314450" lvl="2" indent="-514350">
              <a:buFont typeface="Arial"/>
              <a:buChar char="•"/>
            </a:pPr>
            <a:r>
              <a:rPr lang="en-US" sz="1800" dirty="0" smtClean="0">
                <a:latin typeface="Arial" pitchFamily="34" charset="0"/>
                <a:cs typeface="Arial" pitchFamily="34" charset="0"/>
              </a:rPr>
              <a:t>Contextualization, Co-teaching</a:t>
            </a:r>
          </a:p>
          <a:p>
            <a:pPr marL="1314450" lvl="2" indent="-514350">
              <a:buFont typeface="Arial"/>
              <a:buChar char="•"/>
            </a:pPr>
            <a:endParaRPr lang="en-US" sz="1800" dirty="0" smtClean="0">
              <a:latin typeface="Arial" pitchFamily="34" charset="0"/>
              <a:cs typeface="Arial" pitchFamily="34" charset="0"/>
            </a:endParaRPr>
          </a:p>
          <a:p>
            <a:pPr marL="514350" indent="-514350">
              <a:buNone/>
            </a:pPr>
            <a:r>
              <a:rPr lang="en-US" sz="2000" b="1" i="1" dirty="0" smtClean="0">
                <a:latin typeface="Arial" pitchFamily="34" charset="0"/>
                <a:cs typeface="Arial" pitchFamily="34" charset="0"/>
              </a:rPr>
              <a:t>Facilitation (learner centered teaching philosophy)</a:t>
            </a:r>
          </a:p>
          <a:p>
            <a:pPr marL="914400" lvl="1" indent="-514350">
              <a:buFont typeface="Arial" pitchFamily="34" charset="0"/>
              <a:buChar char="•"/>
            </a:pPr>
            <a:r>
              <a:rPr lang="en-US" sz="1800" dirty="0" smtClean="0">
                <a:latin typeface="Arial" pitchFamily="34" charset="0"/>
                <a:cs typeface="Arial" pitchFamily="34" charset="0"/>
              </a:rPr>
              <a:t>Time, Flexibility, Relationships</a:t>
            </a:r>
          </a:p>
          <a:p>
            <a:pPr marL="914400" lvl="1" indent="-514350">
              <a:buNone/>
            </a:pPr>
            <a:endParaRPr lang="en-US" sz="1800" dirty="0" smtClean="0">
              <a:latin typeface="Arial" pitchFamily="34" charset="0"/>
              <a:cs typeface="Arial" pitchFamily="34" charset="0"/>
            </a:endParaRPr>
          </a:p>
          <a:p>
            <a:pPr marL="514350" indent="-514350">
              <a:buNone/>
            </a:pPr>
            <a:r>
              <a:rPr lang="en-US" sz="2000" b="1" i="1" dirty="0" smtClean="0">
                <a:latin typeface="Arial" pitchFamily="34" charset="0"/>
                <a:cs typeface="Arial" pitchFamily="34" charset="0"/>
              </a:rPr>
              <a:t>Faculty as learning community:  learners, innovators, leaders </a:t>
            </a:r>
          </a:p>
          <a:p>
            <a:pPr marL="914400" lvl="1" indent="-514350">
              <a:buFont typeface="Arial" pitchFamily="34" charset="0"/>
              <a:buChar char="•"/>
            </a:pPr>
            <a:r>
              <a:rPr lang="en-US" sz="1800" dirty="0" smtClean="0">
                <a:latin typeface="Arial" pitchFamily="34" charset="0"/>
                <a:cs typeface="Arial" pitchFamily="34" charset="0"/>
              </a:rPr>
              <a:t>strong professional development component</a:t>
            </a:r>
          </a:p>
          <a:p>
            <a:pPr marL="914400" lvl="1" indent="-514350">
              <a:buNone/>
            </a:pPr>
            <a:endParaRPr lang="en-US" sz="1800" dirty="0" smtClean="0">
              <a:latin typeface="Arial" pitchFamily="34" charset="0"/>
              <a:cs typeface="Arial" pitchFamily="34" charset="0"/>
            </a:endParaRPr>
          </a:p>
          <a:p>
            <a:pPr marL="514350" indent="-514350">
              <a:buNone/>
            </a:pPr>
            <a:r>
              <a:rPr lang="en-US" sz="2000" b="1" i="1" dirty="0" smtClean="0">
                <a:latin typeface="Arial" pitchFamily="34" charset="0"/>
                <a:cs typeface="Arial" pitchFamily="34" charset="0"/>
              </a:rPr>
              <a:t>Risk taking/new innovation encouraged</a:t>
            </a:r>
          </a:p>
          <a:p>
            <a:pPr marL="914400" lvl="1" indent="-514350">
              <a:buFont typeface="Arial" pitchFamily="34" charset="0"/>
              <a:buChar char="•"/>
            </a:pPr>
            <a:r>
              <a:rPr lang="en-US" sz="1800" dirty="0" smtClean="0">
                <a:latin typeface="Arial" pitchFamily="34" charset="0"/>
                <a:cs typeface="Arial" pitchFamily="34" charset="0"/>
              </a:rPr>
              <a:t>pilots</a:t>
            </a:r>
            <a:endParaRPr lang="en-US" sz="1800" dirty="0">
              <a:latin typeface="Arial" pitchFamily="34" charset="0"/>
              <a:cs typeface="Arial" pitchFamily="34" charset="0"/>
            </a:endParaRPr>
          </a:p>
        </p:txBody>
      </p:sp>
      <p:sp>
        <p:nvSpPr>
          <p:cNvPr id="2" name="Title 1"/>
          <p:cNvSpPr>
            <a:spLocks noGrp="1"/>
          </p:cNvSpPr>
          <p:nvPr>
            <p:ph type="title"/>
          </p:nvPr>
        </p:nvSpPr>
        <p:spPr>
          <a:xfrm>
            <a:off x="457200" y="533400"/>
            <a:ext cx="8229600" cy="1143000"/>
          </a:xfrm>
        </p:spPr>
        <p:txBody>
          <a:bodyPr/>
          <a:lstStyle/>
          <a:p>
            <a:pPr algn="ctr"/>
            <a:r>
              <a:rPr lang="en-US" sz="4400" b="1" dirty="0" smtClean="0">
                <a:solidFill>
                  <a:schemeClr val="tx1"/>
                </a:solidFill>
              </a:rPr>
              <a:t> </a:t>
            </a:r>
            <a:r>
              <a:rPr lang="en-US" sz="4400" b="1" dirty="0" err="1" smtClean="0">
                <a:solidFill>
                  <a:schemeClr val="tx1"/>
                </a:solidFill>
                <a:latin typeface="Franklin Gothic Heavy" pitchFamily="34" charset="0"/>
              </a:rPr>
              <a:t>FastStart</a:t>
            </a:r>
            <a:r>
              <a:rPr lang="en-US" sz="4400" b="1" dirty="0" smtClean="0">
                <a:solidFill>
                  <a:schemeClr val="tx1"/>
                </a:solidFill>
                <a:latin typeface="Franklin Gothic Heavy" pitchFamily="34" charset="0"/>
              </a:rPr>
              <a:t> Components</a:t>
            </a:r>
            <a:endParaRPr lang="en-US" sz="4400" b="1" dirty="0">
              <a:solidFill>
                <a:schemeClr val="tx1"/>
              </a:solidFill>
              <a:latin typeface="Franklin Gothic Heavy" pitchFamily="34" charset="0"/>
            </a:endParaRPr>
          </a:p>
        </p:txBody>
      </p:sp>
      <p:pic>
        <p:nvPicPr>
          <p:cNvPr id="5" name="Picture 1" descr="http://insideccd/attachment/834550700000/3816/CCDh_2C_email.jpg"/>
          <p:cNvPicPr>
            <a:picLocks noChangeAspect="1" noChangeArrowheads="1"/>
          </p:cNvPicPr>
          <p:nvPr/>
        </p:nvPicPr>
        <p:blipFill>
          <a:blip r:embed="rId3"/>
          <a:srcRect/>
          <a:stretch>
            <a:fillRect/>
          </a:stretch>
        </p:blipFill>
        <p:spPr bwMode="auto">
          <a:xfrm>
            <a:off x="7315200" y="152400"/>
            <a:ext cx="1683488"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8013" cy="4724400"/>
          </a:xfrm>
        </p:spPr>
        <p:txBody>
          <a:bodyPr/>
          <a:lstStyle/>
          <a:p>
            <a:pPr>
              <a:buNone/>
            </a:pPr>
            <a:r>
              <a:rPr lang="en-US" sz="2600" b="1" dirty="0" smtClean="0">
                <a:solidFill>
                  <a:srgbClr val="004586"/>
                </a:solidFill>
                <a:latin typeface="Arial" pitchFamily="34" charset="0"/>
                <a:cs typeface="Arial" pitchFamily="34" charset="0"/>
              </a:rPr>
              <a:t>Students and Case Management</a:t>
            </a:r>
          </a:p>
          <a:p>
            <a:pPr>
              <a:buFontTx/>
              <a:buChar char="-"/>
            </a:pPr>
            <a:r>
              <a:rPr lang="en-US" sz="2600" dirty="0" smtClean="0">
                <a:latin typeface="Arial" pitchFamily="34" charset="0"/>
                <a:cs typeface="Arial" pitchFamily="34" charset="0"/>
              </a:rPr>
              <a:t>Transitioning and placement</a:t>
            </a:r>
          </a:p>
          <a:p>
            <a:pPr>
              <a:buFontTx/>
              <a:buChar char="-"/>
            </a:pPr>
            <a:r>
              <a:rPr lang="en-US" sz="2600" dirty="0" smtClean="0">
                <a:latin typeface="Arial" pitchFamily="34" charset="0"/>
                <a:cs typeface="Arial" pitchFamily="34" charset="0"/>
              </a:rPr>
              <a:t>Larger caseloads</a:t>
            </a:r>
          </a:p>
          <a:p>
            <a:pPr>
              <a:buNone/>
            </a:pPr>
            <a:r>
              <a:rPr lang="en-US" sz="2600" b="1" dirty="0" smtClean="0">
                <a:solidFill>
                  <a:srgbClr val="004586"/>
                </a:solidFill>
                <a:latin typeface="Arial" pitchFamily="34" charset="0"/>
                <a:cs typeface="Arial" pitchFamily="34" charset="0"/>
              </a:rPr>
              <a:t>Faculty</a:t>
            </a:r>
          </a:p>
          <a:p>
            <a:pPr>
              <a:buFontTx/>
              <a:buChar char="-"/>
            </a:pPr>
            <a:r>
              <a:rPr lang="en-US" sz="2600" dirty="0" smtClean="0">
                <a:latin typeface="Arial" pitchFamily="34" charset="0"/>
                <a:cs typeface="Arial" pitchFamily="34" charset="0"/>
              </a:rPr>
              <a:t>Observations, coaching, collaborating with different departments that are used to “silos” </a:t>
            </a:r>
            <a:endParaRPr lang="en-US" sz="2600" dirty="0" smtClean="0">
              <a:solidFill>
                <a:srgbClr val="004586"/>
              </a:solidFill>
              <a:latin typeface="Arial" pitchFamily="34" charset="0"/>
              <a:cs typeface="Arial" pitchFamily="34" charset="0"/>
            </a:endParaRPr>
          </a:p>
          <a:p>
            <a:pPr>
              <a:buNone/>
            </a:pPr>
            <a:r>
              <a:rPr lang="en-US" sz="2600" b="1" dirty="0" smtClean="0">
                <a:solidFill>
                  <a:srgbClr val="004586"/>
                </a:solidFill>
                <a:latin typeface="Arial" pitchFamily="34" charset="0"/>
                <a:cs typeface="Arial" pitchFamily="34" charset="0"/>
              </a:rPr>
              <a:t>Institution</a:t>
            </a:r>
            <a:endParaRPr lang="en-US" sz="2600" b="1" dirty="0" smtClean="0">
              <a:latin typeface="Arial" pitchFamily="34" charset="0"/>
              <a:cs typeface="Arial" pitchFamily="34" charset="0"/>
            </a:endParaRPr>
          </a:p>
          <a:p>
            <a:pPr>
              <a:buFontTx/>
              <a:buChar char="-"/>
            </a:pPr>
            <a:r>
              <a:rPr lang="en-US" sz="2600" dirty="0" smtClean="0">
                <a:latin typeface="Arial" pitchFamily="34" charset="0"/>
                <a:cs typeface="Arial" pitchFamily="34" charset="0"/>
              </a:rPr>
              <a:t>Small, quiet program becomes one with a voice on campus.  </a:t>
            </a:r>
          </a:p>
          <a:p>
            <a:pPr>
              <a:buFontTx/>
              <a:buChar char="-"/>
            </a:pPr>
            <a:r>
              <a:rPr lang="en-US" sz="2600" dirty="0" smtClean="0">
                <a:latin typeface="Arial" pitchFamily="34" charset="0"/>
                <a:cs typeface="Arial" pitchFamily="34" charset="0"/>
              </a:rPr>
              <a:t>Culture shifts</a:t>
            </a:r>
          </a:p>
          <a:p>
            <a:endParaRPr lang="en-US" dirty="0" smtClean="0">
              <a:solidFill>
                <a:srgbClr val="004586"/>
              </a:solidFill>
            </a:endParaRPr>
          </a:p>
        </p:txBody>
      </p:sp>
      <p:sp>
        <p:nvSpPr>
          <p:cNvPr id="35842" name="Title 1"/>
          <p:cNvSpPr>
            <a:spLocks noGrp="1"/>
          </p:cNvSpPr>
          <p:nvPr>
            <p:ph type="title"/>
          </p:nvPr>
        </p:nvSpPr>
        <p:spPr/>
        <p:txBody>
          <a:bodyPr>
            <a:normAutofit fontScale="90000"/>
          </a:bodyPr>
          <a:lstStyle/>
          <a:p>
            <a:r>
              <a:rPr lang="en-US" sz="4000" b="1" i="1" dirty="0" smtClean="0">
                <a:effectLst/>
                <a:latin typeface="Franklin Gothic Heavy" pitchFamily="34" charset="0"/>
              </a:rPr>
              <a:t>Scaling Up </a:t>
            </a:r>
            <a:br>
              <a:rPr lang="en-US" sz="4000" b="1" i="1" dirty="0" smtClean="0">
                <a:effectLst/>
                <a:latin typeface="Franklin Gothic Heavy" pitchFamily="34" charset="0"/>
              </a:rPr>
            </a:br>
            <a:r>
              <a:rPr lang="en-US" sz="3600" b="1" i="1" dirty="0" smtClean="0">
                <a:solidFill>
                  <a:srgbClr val="004586"/>
                </a:solidFill>
                <a:effectLst/>
                <a:latin typeface="Franklin Gothic Heavy" pitchFamily="34" charset="0"/>
              </a:rPr>
              <a:t>Programmatic Challenges</a:t>
            </a:r>
          </a:p>
        </p:txBody>
      </p:sp>
      <p:pic>
        <p:nvPicPr>
          <p:cNvPr id="4" name="Picture 1" descr="http://insideccd/attachment/834550700000/3816/CCDh_2C_email.jpg"/>
          <p:cNvPicPr>
            <a:picLocks noChangeAspect="1" noChangeArrowheads="1"/>
          </p:cNvPicPr>
          <p:nvPr/>
        </p:nvPicPr>
        <p:blipFill>
          <a:blip r:embed="rId3"/>
          <a:srcRect/>
          <a:stretch>
            <a:fillRect/>
          </a:stretch>
        </p:blipFill>
        <p:spPr bwMode="auto">
          <a:xfrm>
            <a:off x="7162800" y="228600"/>
            <a:ext cx="1683488"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0"/>
            <a:ext cx="8380413" cy="4953000"/>
          </a:xfrm>
        </p:spPr>
        <p:txBody>
          <a:bodyPr/>
          <a:lstStyle/>
          <a:p>
            <a:pPr>
              <a:buFont typeface="Arial" pitchFamily="34" charset="0"/>
              <a:buChar char="•"/>
            </a:pPr>
            <a:r>
              <a:rPr lang="en-US" sz="2800" dirty="0" smtClean="0">
                <a:latin typeface="Arial" pitchFamily="34" charset="0"/>
                <a:cs typeface="Arial" pitchFamily="34" charset="0"/>
              </a:rPr>
              <a:t>Administration support</a:t>
            </a:r>
          </a:p>
          <a:p>
            <a:pPr lvl="1">
              <a:buFont typeface="Arial" pitchFamily="34" charset="0"/>
              <a:buChar char="•"/>
            </a:pPr>
            <a:r>
              <a:rPr lang="en-US" dirty="0" smtClean="0">
                <a:latin typeface="Arial" pitchFamily="34" charset="0"/>
                <a:cs typeface="Arial" pitchFamily="34" charset="0"/>
              </a:rPr>
              <a:t>3 year- student word of mouth</a:t>
            </a:r>
          </a:p>
          <a:p>
            <a:pPr lvl="1">
              <a:buFont typeface="Arial" pitchFamily="34" charset="0"/>
              <a:buChar char="•"/>
            </a:pPr>
            <a:r>
              <a:rPr lang="en-US" dirty="0" smtClean="0">
                <a:latin typeface="Arial" pitchFamily="34" charset="0"/>
                <a:cs typeface="Arial" pitchFamily="34" charset="0"/>
              </a:rPr>
              <a:t>5 year- faculty word of mouth</a:t>
            </a:r>
          </a:p>
          <a:p>
            <a:pPr lvl="1">
              <a:buFont typeface="Arial" pitchFamily="34" charset="0"/>
              <a:buChar char="•"/>
            </a:pPr>
            <a:r>
              <a:rPr lang="en-US" dirty="0" smtClean="0">
                <a:latin typeface="Arial" pitchFamily="34" charset="0"/>
                <a:cs typeface="Arial" pitchFamily="34" charset="0"/>
              </a:rPr>
              <a:t>7 year- administration word of mouth</a:t>
            </a:r>
          </a:p>
          <a:p>
            <a:pPr>
              <a:buFont typeface="Arial" pitchFamily="34" charset="0"/>
              <a:buChar char="•"/>
            </a:pPr>
            <a:r>
              <a:rPr lang="en-US" sz="2800" dirty="0" smtClean="0">
                <a:latin typeface="Arial" pitchFamily="34" charset="0"/>
                <a:cs typeface="Arial" pitchFamily="34" charset="0"/>
              </a:rPr>
              <a:t>External recognition to internal</a:t>
            </a:r>
          </a:p>
          <a:p>
            <a:pPr>
              <a:buFont typeface="Arial" pitchFamily="34" charset="0"/>
              <a:buChar char="•"/>
            </a:pPr>
            <a:r>
              <a:rPr lang="en-US" sz="2800" dirty="0" smtClean="0">
                <a:latin typeface="Arial" pitchFamily="34" charset="0"/>
                <a:cs typeface="Arial" pitchFamily="34" charset="0"/>
              </a:rPr>
              <a:t>5 credits for all team taught courses</a:t>
            </a:r>
          </a:p>
          <a:p>
            <a:pPr>
              <a:buFont typeface="Arial" pitchFamily="34" charset="0"/>
              <a:buChar char="•"/>
            </a:pPr>
            <a:r>
              <a:rPr lang="en-US" sz="2800" dirty="0" smtClean="0">
                <a:latin typeface="Arial" pitchFamily="34" charset="0"/>
                <a:cs typeface="Arial" pitchFamily="34" charset="0"/>
              </a:rPr>
              <a:t>Marketing: </a:t>
            </a:r>
            <a:r>
              <a:rPr lang="en-US" sz="2800" dirty="0" err="1" smtClean="0">
                <a:latin typeface="Arial" pitchFamily="34" charset="0"/>
                <a:cs typeface="Arial" pitchFamily="34" charset="0"/>
              </a:rPr>
              <a:t>Facebook</a:t>
            </a:r>
            <a:r>
              <a:rPr lang="en-US" sz="2800" dirty="0" smtClean="0">
                <a:latin typeface="Arial" pitchFamily="34" charset="0"/>
                <a:cs typeface="Arial" pitchFamily="34" charset="0"/>
              </a:rPr>
              <a:t> pages, presence on website, work with communications director</a:t>
            </a:r>
          </a:p>
          <a:p>
            <a:endParaRPr lang="en-US" dirty="0" smtClean="0">
              <a:latin typeface="Arial" pitchFamily="34" charset="0"/>
              <a:cs typeface="Arial" pitchFamily="34" charset="0"/>
            </a:endParaRPr>
          </a:p>
        </p:txBody>
      </p:sp>
      <p:sp>
        <p:nvSpPr>
          <p:cNvPr id="2" name="Title 1"/>
          <p:cNvSpPr>
            <a:spLocks noGrp="1"/>
          </p:cNvSpPr>
          <p:nvPr>
            <p:ph type="title"/>
          </p:nvPr>
        </p:nvSpPr>
        <p:spPr/>
        <p:txBody>
          <a:bodyPr/>
          <a:lstStyle/>
          <a:p>
            <a:pPr algn="ctr"/>
            <a:r>
              <a:rPr lang="en-US" sz="4400" b="1" dirty="0" smtClean="0">
                <a:solidFill>
                  <a:srgbClr val="004586"/>
                </a:solidFill>
                <a:effectLst/>
                <a:latin typeface="Franklin Gothic Heavy" pitchFamily="34" charset="0"/>
              </a:rPr>
              <a:t>Culture </a:t>
            </a:r>
            <a:r>
              <a:rPr lang="en-US" sz="4400" b="1" i="1" dirty="0" smtClean="0">
                <a:solidFill>
                  <a:srgbClr val="004586"/>
                </a:solidFill>
                <a:effectLst/>
                <a:latin typeface="Franklin Gothic Heavy" pitchFamily="34" charset="0"/>
              </a:rPr>
              <a:t>Shift</a:t>
            </a:r>
            <a:endParaRPr lang="en-US" sz="4400" b="1" i="1" dirty="0">
              <a:solidFill>
                <a:srgbClr val="004586"/>
              </a:solidFill>
              <a:effectLst/>
              <a:latin typeface="Franklin Gothic Heavy" pitchFamily="34" charset="0"/>
            </a:endParaRPr>
          </a:p>
        </p:txBody>
      </p:sp>
      <p:pic>
        <p:nvPicPr>
          <p:cNvPr id="5" name="Picture 1" descr="http://insideccd/attachment/834550700000/3816/CCDh_2C_email.jpg"/>
          <p:cNvPicPr>
            <a:picLocks noChangeAspect="1" noChangeArrowheads="1"/>
          </p:cNvPicPr>
          <p:nvPr/>
        </p:nvPicPr>
        <p:blipFill>
          <a:blip r:embed="rId2"/>
          <a:srcRect/>
          <a:stretch>
            <a:fillRect/>
          </a:stretch>
        </p:blipFill>
        <p:spPr bwMode="auto">
          <a:xfrm>
            <a:off x="7162800" y="228600"/>
            <a:ext cx="1683488"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152400" y="1447800"/>
            <a:ext cx="8763000" cy="5105400"/>
          </a:xfrm>
        </p:spPr>
        <p:txBody>
          <a:bodyPr/>
          <a:lstStyle/>
          <a:p>
            <a:pPr lvl="1"/>
            <a:r>
              <a:rPr lang="en-US" sz="3200" dirty="0">
                <a:latin typeface="Arial" pitchFamily="34" charset="0"/>
                <a:ea typeface="ＭＳ Ｐゴシック" charset="0"/>
                <a:cs typeface="Arial" pitchFamily="34" charset="0"/>
              </a:rPr>
              <a:t>Cohorts entering Spring 2006 to Spring 2008</a:t>
            </a:r>
          </a:p>
          <a:p>
            <a:pPr lvl="1"/>
            <a:r>
              <a:rPr lang="en-US" sz="3200" dirty="0">
                <a:latin typeface="Arial" pitchFamily="34" charset="0"/>
                <a:ea typeface="ＭＳ Ｐゴシック" charset="0"/>
                <a:cs typeface="Arial" pitchFamily="34" charset="0"/>
              </a:rPr>
              <a:t>Outcomes tracked 3 academic years</a:t>
            </a:r>
          </a:p>
          <a:p>
            <a:pPr lvl="1"/>
            <a:r>
              <a:rPr lang="en-US" sz="3200" dirty="0">
                <a:latin typeface="Arial" pitchFamily="34" charset="0"/>
                <a:ea typeface="ＭＳ Ｐゴシック" charset="0"/>
                <a:cs typeface="Arial" pitchFamily="34" charset="0"/>
              </a:rPr>
              <a:t>Compared </a:t>
            </a:r>
            <a:r>
              <a:rPr lang="en-US" sz="3200" dirty="0" smtClean="0">
                <a:latin typeface="Arial" pitchFamily="34" charset="0"/>
                <a:ea typeface="ＭＳ Ｐゴシック" charset="0"/>
                <a:cs typeface="Arial" pitchFamily="34" charset="0"/>
              </a:rPr>
              <a:t>students </a:t>
            </a:r>
            <a:r>
              <a:rPr lang="en-US" sz="3200" dirty="0">
                <a:latin typeface="Arial" pitchFamily="34" charset="0"/>
                <a:ea typeface="ＭＳ Ｐゴシック" charset="0"/>
                <a:cs typeface="Arial" pitchFamily="34" charset="0"/>
              </a:rPr>
              <a:t>who started Fast Start course with those who started parallel 2-course math sequence</a:t>
            </a:r>
          </a:p>
          <a:p>
            <a:pPr lvl="1"/>
            <a:r>
              <a:rPr lang="en-US" sz="3200" dirty="0">
                <a:latin typeface="Arial" pitchFamily="34" charset="0"/>
                <a:ea typeface="ＭＳ Ｐゴシック" charset="0"/>
                <a:cs typeface="Arial" pitchFamily="34" charset="0"/>
              </a:rPr>
              <a:t>Regression using array of demographic &amp; academic characteristics</a:t>
            </a:r>
            <a:endParaRPr lang="en-US" dirty="0">
              <a:latin typeface="Arial" pitchFamily="34" charset="0"/>
              <a:ea typeface="ＭＳ Ｐゴシック" charset="0"/>
              <a:cs typeface="Arial" pitchFamily="34" charset="0"/>
            </a:endParaRPr>
          </a:p>
        </p:txBody>
      </p:sp>
      <p:sp>
        <p:nvSpPr>
          <p:cNvPr id="2" name="Title 1"/>
          <p:cNvSpPr>
            <a:spLocks noGrp="1"/>
          </p:cNvSpPr>
          <p:nvPr>
            <p:ph type="title"/>
          </p:nvPr>
        </p:nvSpPr>
        <p:spPr>
          <a:xfrm>
            <a:off x="838200" y="533400"/>
            <a:ext cx="7467600" cy="838200"/>
          </a:xfrm>
        </p:spPr>
        <p:txBody>
          <a:bodyPr>
            <a:normAutofit fontScale="90000"/>
          </a:bodyPr>
          <a:lstStyle/>
          <a:p>
            <a:pPr>
              <a:defRPr/>
            </a:pPr>
            <a:r>
              <a:rPr lang="en-US" dirty="0" smtClean="0">
                <a:solidFill>
                  <a:schemeClr val="tx1"/>
                </a:solidFill>
                <a:effectLst/>
                <a:latin typeface="Franklin Gothic Heavy" pitchFamily="34" charset="0"/>
              </a:rPr>
              <a:t>CCD Fast Start– Methods</a:t>
            </a:r>
            <a:br>
              <a:rPr lang="en-US" dirty="0" smtClean="0">
                <a:solidFill>
                  <a:schemeClr val="tx1"/>
                </a:solidFill>
                <a:effectLst/>
                <a:latin typeface="Franklin Gothic Heavy" pitchFamily="34" charset="0"/>
              </a:rPr>
            </a:br>
            <a:r>
              <a:rPr lang="en-US" sz="2200" dirty="0" smtClean="0">
                <a:solidFill>
                  <a:schemeClr val="tx1"/>
                </a:solidFill>
                <a:effectLst/>
                <a:latin typeface="Franklin Gothic Heavy" pitchFamily="34" charset="0"/>
              </a:rPr>
              <a:t>(</a:t>
            </a:r>
            <a:r>
              <a:rPr lang="en-US" sz="2200" dirty="0">
                <a:solidFill>
                  <a:schemeClr val="tx1"/>
                </a:solidFill>
                <a:effectLst/>
                <a:latin typeface="Franklin Gothic Heavy" pitchFamily="34" charset="0"/>
              </a:rPr>
              <a:t>E</a:t>
            </a:r>
            <a:r>
              <a:rPr lang="en-US" sz="2200" dirty="0" smtClean="0">
                <a:solidFill>
                  <a:schemeClr val="tx1"/>
                </a:solidFill>
                <a:effectLst/>
                <a:latin typeface="Franklin Gothic Heavy" pitchFamily="34" charset="0"/>
              </a:rPr>
              <a:t>dgecombe, </a:t>
            </a:r>
            <a:r>
              <a:rPr lang="en-US" sz="2200" dirty="0" err="1">
                <a:solidFill>
                  <a:schemeClr val="tx1"/>
                </a:solidFill>
                <a:effectLst/>
                <a:latin typeface="Franklin Gothic Heavy" pitchFamily="34" charset="0"/>
              </a:rPr>
              <a:t>J</a:t>
            </a:r>
            <a:r>
              <a:rPr lang="en-US" sz="2200" dirty="0" err="1" smtClean="0">
                <a:solidFill>
                  <a:schemeClr val="tx1"/>
                </a:solidFill>
                <a:effectLst/>
                <a:latin typeface="Franklin Gothic Heavy" pitchFamily="34" charset="0"/>
              </a:rPr>
              <a:t>aggars</a:t>
            </a:r>
            <a:r>
              <a:rPr lang="en-US" sz="2200" dirty="0" smtClean="0">
                <a:solidFill>
                  <a:schemeClr val="tx1"/>
                </a:solidFill>
                <a:effectLst/>
                <a:latin typeface="Franklin Gothic Heavy" pitchFamily="34" charset="0"/>
              </a:rPr>
              <a:t>, Baker. 2012) </a:t>
            </a:r>
            <a:endParaRPr lang="en-US" sz="2200" dirty="0">
              <a:solidFill>
                <a:schemeClr val="tx1"/>
              </a:solidFill>
              <a:effectLst/>
              <a:latin typeface="Franklin Gothic Heavy" pitchFamily="34" charset="0"/>
            </a:endParaRPr>
          </a:p>
        </p:txBody>
      </p:sp>
      <p:pic>
        <p:nvPicPr>
          <p:cNvPr id="4" name="Picture 1" descr="http://insideccd/attachment/834550700000/3816/CCDh_2C_email.jpg"/>
          <p:cNvPicPr>
            <a:picLocks noChangeAspect="1" noChangeArrowheads="1"/>
          </p:cNvPicPr>
          <p:nvPr/>
        </p:nvPicPr>
        <p:blipFill>
          <a:blip r:embed="rId2"/>
          <a:srcRect/>
          <a:stretch>
            <a:fillRect/>
          </a:stretch>
        </p:blipFill>
        <p:spPr bwMode="auto">
          <a:xfrm>
            <a:off x="7162800" y="228600"/>
            <a:ext cx="1683488"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304800" y="838200"/>
            <a:ext cx="8228013" cy="1141413"/>
          </a:xfrm>
        </p:spPr>
        <p:txBody>
          <a:bodyPr>
            <a:normAutofit fontScale="90000"/>
          </a:bodyPr>
          <a:lstStyle/>
          <a:p>
            <a:pPr algn="ctr"/>
            <a:r>
              <a:rPr lang="en-US" sz="3600" dirty="0" smtClean="0">
                <a:solidFill>
                  <a:srgbClr val="333399"/>
                </a:solidFill>
                <a:ea typeface="ＭＳ Ｐゴシック" charset="-128"/>
              </a:rPr>
              <a:t>   	</a:t>
            </a:r>
            <a:r>
              <a:rPr lang="en-US" sz="3600" dirty="0" smtClean="0">
                <a:solidFill>
                  <a:srgbClr val="004586"/>
                </a:solidFill>
                <a:effectLst/>
                <a:latin typeface="Franklin Gothic Heavy" pitchFamily="34" charset="0"/>
                <a:ea typeface="ＭＳ Ｐゴシック" charset="-128"/>
              </a:rPr>
              <a:t>36 Month Outcomes: MAT 030/060 Compressed Course </a:t>
            </a:r>
            <a:r>
              <a:rPr lang="en-US" sz="1600" dirty="0" smtClean="0">
                <a:solidFill>
                  <a:srgbClr val="004586"/>
                </a:solidFill>
                <a:effectLst/>
                <a:latin typeface="Franklin Gothic Heavy" pitchFamily="34" charset="0"/>
                <a:ea typeface="ＭＳ Ｐゴシック" charset="-128"/>
              </a:rPr>
              <a:t>)</a:t>
            </a:r>
            <a:endParaRPr lang="en-US" sz="3600" dirty="0" smtClean="0">
              <a:solidFill>
                <a:srgbClr val="004586"/>
              </a:solidFill>
              <a:effectLst/>
              <a:latin typeface="Franklin Gothic Heavy" pitchFamily="34" charset="0"/>
              <a:ea typeface="ＭＳ Ｐゴシック" charset="-128"/>
            </a:endParaRPr>
          </a:p>
        </p:txBody>
      </p:sp>
      <p:pic>
        <p:nvPicPr>
          <p:cNvPr id="4" name="Picture 1" descr="http://insideccd/attachment/834550700000/3816/CCDh_2C_email.jpg"/>
          <p:cNvPicPr>
            <a:picLocks noChangeAspect="1" noChangeArrowheads="1"/>
          </p:cNvPicPr>
          <p:nvPr/>
        </p:nvPicPr>
        <p:blipFill>
          <a:blip r:embed="rId3"/>
          <a:srcRect/>
          <a:stretch>
            <a:fillRect/>
          </a:stretch>
        </p:blipFill>
        <p:spPr bwMode="auto">
          <a:xfrm>
            <a:off x="7315200" y="152400"/>
            <a:ext cx="1683488" cy="762000"/>
          </a:xfrm>
          <a:prstGeom prst="rect">
            <a:avLst/>
          </a:prstGeom>
          <a:noFill/>
          <a:ln w="9525">
            <a:noFill/>
            <a:miter lim="800000"/>
            <a:headEnd/>
            <a:tailEnd/>
          </a:ln>
        </p:spPr>
      </p:pic>
      <p:graphicFrame>
        <p:nvGraphicFramePr>
          <p:cNvPr id="5" name="Chart 4"/>
          <p:cNvGraphicFramePr/>
          <p:nvPr/>
        </p:nvGraphicFramePr>
        <p:xfrm>
          <a:off x="1981200" y="2209800"/>
          <a:ext cx="4876800" cy="3886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228600" y="609600"/>
            <a:ext cx="8534400" cy="1519238"/>
          </a:xfrm>
        </p:spPr>
        <p:txBody>
          <a:bodyPr>
            <a:normAutofit/>
          </a:bodyPr>
          <a:lstStyle/>
          <a:p>
            <a:pPr algn="ctr"/>
            <a:r>
              <a:rPr lang="en-US" sz="3600" dirty="0" smtClean="0">
                <a:solidFill>
                  <a:srgbClr val="333399"/>
                </a:solidFill>
                <a:ea typeface="ＭＳ Ｐゴシック" charset="-128"/>
              </a:rPr>
              <a:t>   	</a:t>
            </a:r>
            <a:r>
              <a:rPr lang="en-US" sz="3600" dirty="0" smtClean="0">
                <a:solidFill>
                  <a:srgbClr val="004586"/>
                </a:solidFill>
                <a:effectLst/>
                <a:latin typeface="Franklin Gothic Heavy" pitchFamily="34" charset="0"/>
                <a:ea typeface="ＭＳ Ｐゴシック" charset="-128"/>
              </a:rPr>
              <a:t>36 Month Outcomes: MAT 060/090 Compressed Course </a:t>
            </a:r>
            <a:br>
              <a:rPr lang="en-US" sz="3600" dirty="0" smtClean="0">
                <a:solidFill>
                  <a:srgbClr val="004586"/>
                </a:solidFill>
                <a:effectLst/>
                <a:latin typeface="Franklin Gothic Heavy" pitchFamily="34" charset="0"/>
                <a:ea typeface="ＭＳ Ｐゴシック" charset="-128"/>
              </a:rPr>
            </a:br>
            <a:r>
              <a:rPr lang="en-US" sz="1600" dirty="0" smtClean="0">
                <a:solidFill>
                  <a:srgbClr val="004586"/>
                </a:solidFill>
                <a:effectLst/>
                <a:latin typeface="Franklin Gothic Heavy" pitchFamily="34" charset="0"/>
                <a:ea typeface="ＭＳ Ｐゴシック" charset="-128"/>
              </a:rPr>
              <a:t>(data from CRCC study, forthcoming)</a:t>
            </a:r>
          </a:p>
        </p:txBody>
      </p:sp>
      <p:pic>
        <p:nvPicPr>
          <p:cNvPr id="4" name="Picture 1" descr="http://insideccd/attachment/834550700000/3816/CCDh_2C_email.jpg"/>
          <p:cNvPicPr>
            <a:picLocks noChangeAspect="1" noChangeArrowheads="1"/>
          </p:cNvPicPr>
          <p:nvPr/>
        </p:nvPicPr>
        <p:blipFill>
          <a:blip r:embed="rId2"/>
          <a:srcRect/>
          <a:stretch>
            <a:fillRect/>
          </a:stretch>
        </p:blipFill>
        <p:spPr bwMode="auto">
          <a:xfrm>
            <a:off x="7460512" y="0"/>
            <a:ext cx="1683488" cy="762000"/>
          </a:xfrm>
          <a:prstGeom prst="rect">
            <a:avLst/>
          </a:prstGeom>
          <a:noFill/>
          <a:ln w="9525">
            <a:noFill/>
            <a:miter lim="800000"/>
            <a:headEnd/>
            <a:tailEnd/>
          </a:ln>
        </p:spPr>
      </p:pic>
      <p:graphicFrame>
        <p:nvGraphicFramePr>
          <p:cNvPr id="5" name="Chart 4"/>
          <p:cNvGraphicFramePr/>
          <p:nvPr/>
        </p:nvGraphicFramePr>
        <p:xfrm>
          <a:off x="1981200" y="2057400"/>
          <a:ext cx="4724400" cy="3962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12/6/10</a:t>
            </a:r>
            <a:endParaRPr lang="en-US"/>
          </a:p>
        </p:txBody>
      </p:sp>
      <p:sp>
        <p:nvSpPr>
          <p:cNvPr id="3" name="Title 2"/>
          <p:cNvSpPr>
            <a:spLocks noGrp="1"/>
          </p:cNvSpPr>
          <p:nvPr>
            <p:ph type="title"/>
          </p:nvPr>
        </p:nvSpPr>
        <p:spPr>
          <a:xfrm>
            <a:off x="457200" y="304800"/>
            <a:ext cx="8229600" cy="1143000"/>
          </a:xfrm>
        </p:spPr>
        <p:txBody>
          <a:bodyPr>
            <a:normAutofit fontScale="90000"/>
          </a:bodyPr>
          <a:lstStyle/>
          <a:p>
            <a:pPr algn="ctr"/>
            <a:r>
              <a:rPr lang="en-US" dirty="0" smtClean="0"/>
              <a:t>What We Learned from a Recent NCPR* Study of Four Models of Acceleration </a:t>
            </a:r>
            <a:endParaRPr lang="en-US" dirty="0"/>
          </a:p>
        </p:txBody>
      </p:sp>
      <p:sp>
        <p:nvSpPr>
          <p:cNvPr id="4" name="Rectangle 3"/>
          <p:cNvSpPr/>
          <p:nvPr/>
        </p:nvSpPr>
        <p:spPr>
          <a:xfrm>
            <a:off x="2286000" y="1828800"/>
            <a:ext cx="4572000" cy="4732528"/>
          </a:xfrm>
          <a:prstGeom prst="rect">
            <a:avLst/>
          </a:prstGeom>
        </p:spPr>
        <p:txBody>
          <a:bodyPr>
            <a:spAutoFit/>
          </a:bodyPr>
          <a:lstStyle/>
          <a:p>
            <a:endParaRPr lang="en-US" dirty="0" smtClean="0">
              <a:latin typeface="Times New Roman" charset="0"/>
              <a:ea typeface="ＭＳ Ｐゴシック" charset="0"/>
              <a:cs typeface="ＭＳ Ｐゴシック" charset="0"/>
            </a:endParaRPr>
          </a:p>
          <a:p>
            <a:r>
              <a:rPr lang="en-US" dirty="0" smtClean="0">
                <a:latin typeface="Times New Roman" charset="0"/>
                <a:ea typeface="ＭＳ Ｐゴシック" charset="0"/>
                <a:cs typeface="ＭＳ Ｐゴシック" charset="0"/>
              </a:rPr>
              <a:t>Shorter </a:t>
            </a:r>
            <a:r>
              <a:rPr lang="en-US" dirty="0">
                <a:latin typeface="Times New Roman" charset="0"/>
                <a:ea typeface="ＭＳ Ｐゴシック" charset="0"/>
                <a:cs typeface="ＭＳ Ｐゴシック" charset="0"/>
              </a:rPr>
              <a:t>sequences </a:t>
            </a:r>
            <a:r>
              <a:rPr lang="en-US" u="sng" dirty="0">
                <a:latin typeface="Times New Roman" charset="0"/>
                <a:ea typeface="ＭＳ Ｐゴシック" charset="0"/>
                <a:cs typeface="ＭＳ Ｐゴシック" charset="0"/>
              </a:rPr>
              <a:t>alone</a:t>
            </a:r>
            <a:r>
              <a:rPr lang="en-US" dirty="0">
                <a:latin typeface="Times New Roman" charset="0"/>
                <a:ea typeface="ＭＳ Ｐゴシック" charset="0"/>
                <a:cs typeface="ＭＳ Ｐゴシック" charset="0"/>
              </a:rPr>
              <a:t> may improve progression (though could slightly weaken pass rates)</a:t>
            </a:r>
          </a:p>
          <a:p>
            <a:endParaRPr lang="en-US" dirty="0" smtClean="0">
              <a:latin typeface="Times New Roman" charset="0"/>
              <a:ea typeface="ＭＳ Ｐゴシック" charset="0"/>
              <a:cs typeface="ＭＳ Ｐゴシック" charset="0"/>
            </a:endParaRPr>
          </a:p>
          <a:p>
            <a:r>
              <a:rPr lang="en-US" dirty="0" smtClean="0">
                <a:latin typeface="Times New Roman" charset="0"/>
                <a:ea typeface="ＭＳ Ｐゴシック" charset="0"/>
                <a:cs typeface="ＭＳ Ｐゴシック" charset="0"/>
              </a:rPr>
              <a:t>Shorter </a:t>
            </a:r>
            <a:r>
              <a:rPr lang="en-US" dirty="0">
                <a:latin typeface="Times New Roman" charset="0"/>
                <a:ea typeface="ＭＳ Ｐゴシック" charset="0"/>
                <a:cs typeface="ＭＳ Ｐゴシック" charset="0"/>
              </a:rPr>
              <a:t>sequences combined with supports may improve progression while maintaining (or even increasing) pass </a:t>
            </a:r>
            <a:r>
              <a:rPr lang="en-US" dirty="0" smtClean="0">
                <a:latin typeface="Times New Roman" charset="0"/>
                <a:ea typeface="ＭＳ Ｐゴシック" charset="0"/>
                <a:cs typeface="ＭＳ Ｐゴシック" charset="0"/>
              </a:rPr>
              <a:t>rates</a:t>
            </a:r>
          </a:p>
          <a:p>
            <a:endParaRPr lang="en-US" dirty="0">
              <a:latin typeface="Times New Roman" charset="0"/>
              <a:ea typeface="ＭＳ Ｐゴシック" charset="0"/>
              <a:cs typeface="ＭＳ Ｐゴシック" charset="0"/>
            </a:endParaRPr>
          </a:p>
          <a:p>
            <a:r>
              <a:rPr lang="en-US" dirty="0">
                <a:latin typeface="Times New Roman" charset="0"/>
                <a:ea typeface="ＭＳ Ｐゴシック" charset="0"/>
                <a:cs typeface="ＭＳ Ｐゴシック" charset="0"/>
              </a:rPr>
              <a:t>Shorter sequences seem fine for lower-placing students (though perhaps not </a:t>
            </a:r>
            <a:r>
              <a:rPr lang="en-US" i="1" dirty="0">
                <a:latin typeface="Times New Roman" charset="0"/>
                <a:ea typeface="ＭＳ Ｐゴシック" charset="0"/>
                <a:cs typeface="ＭＳ Ｐゴシック" charset="0"/>
              </a:rPr>
              <a:t>very</a:t>
            </a:r>
            <a:r>
              <a:rPr lang="en-US" dirty="0">
                <a:latin typeface="Times New Roman" charset="0"/>
                <a:ea typeface="ＭＳ Ｐゴシック" charset="0"/>
                <a:cs typeface="ＭＳ Ｐゴシック" charset="0"/>
              </a:rPr>
              <a:t> low-scoring ones</a:t>
            </a:r>
            <a:r>
              <a:rPr lang="en-US" dirty="0" smtClean="0">
                <a:latin typeface="Times New Roman" charset="0"/>
                <a:ea typeface="ＭＳ Ｐゴシック" charset="0"/>
                <a:cs typeface="ＭＳ Ｐゴシック" charset="0"/>
              </a:rPr>
              <a:t>)</a:t>
            </a:r>
          </a:p>
          <a:p>
            <a:endParaRPr lang="en-US" dirty="0">
              <a:latin typeface="Times New Roman" charset="0"/>
              <a:ea typeface="ＭＳ Ｐゴシック" charset="0"/>
              <a:cs typeface="ＭＳ Ｐゴシック" charset="0"/>
            </a:endParaRPr>
          </a:p>
          <a:p>
            <a:r>
              <a:rPr lang="en-US" dirty="0">
                <a:latin typeface="Times New Roman" charset="0"/>
                <a:ea typeface="ＭＳ Ｐゴシック" charset="0"/>
                <a:cs typeface="ＭＳ Ｐゴシック" charset="0"/>
              </a:rPr>
              <a:t>Unknown if mainstreaming appropriate for lower-scoring </a:t>
            </a:r>
            <a:r>
              <a:rPr lang="en-US" dirty="0" smtClean="0">
                <a:latin typeface="Times New Roman" charset="0"/>
                <a:ea typeface="ＭＳ Ｐゴシック" charset="0"/>
                <a:cs typeface="ＭＳ Ｐゴシック" charset="0"/>
              </a:rPr>
              <a:t>students</a:t>
            </a:r>
          </a:p>
          <a:p>
            <a:endParaRPr lang="en-US" dirty="0">
              <a:latin typeface="Times New Roman" charset="0"/>
              <a:ea typeface="ＭＳ Ｐゴシック" charset="0"/>
              <a:cs typeface="ＭＳ Ｐゴシック" charset="0"/>
            </a:endParaRPr>
          </a:p>
          <a:p>
            <a:r>
              <a:rPr lang="en-US" dirty="0" smtClean="0">
                <a:latin typeface="Times New Roman" charset="0"/>
                <a:ea typeface="ＭＳ Ｐゴシック" charset="0"/>
                <a:cs typeface="ＭＳ Ｐゴシック" charset="0"/>
              </a:rPr>
              <a:t>*National Center for Post-Secondary Research, 2012</a:t>
            </a:r>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xmlns="" val="1744280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4919472"/>
          </a:xfrm>
        </p:spPr>
        <p:txBody>
          <a:bodyPr>
            <a:normAutofit/>
          </a:bodyPr>
          <a:lstStyle/>
          <a:p>
            <a:pPr>
              <a:spcAft>
                <a:spcPts val="600"/>
              </a:spcAft>
            </a:pPr>
            <a:r>
              <a:rPr lang="en-US" dirty="0" smtClean="0">
                <a:latin typeface="Arial"/>
                <a:cs typeface="Arial"/>
              </a:rPr>
              <a:t>Career Exploration (Reading/English)</a:t>
            </a:r>
          </a:p>
          <a:p>
            <a:pPr lvl="1">
              <a:spcAft>
                <a:spcPts val="600"/>
              </a:spcAft>
            </a:pPr>
            <a:r>
              <a:rPr lang="en-US" dirty="0" smtClean="0">
                <a:latin typeface="Arial"/>
                <a:cs typeface="Arial"/>
              </a:rPr>
              <a:t>I-Search Essay</a:t>
            </a:r>
          </a:p>
          <a:p>
            <a:pPr lvl="1">
              <a:spcAft>
                <a:spcPts val="600"/>
              </a:spcAft>
            </a:pPr>
            <a:r>
              <a:rPr lang="en-US" dirty="0" smtClean="0">
                <a:latin typeface="Arial"/>
                <a:cs typeface="Arial"/>
              </a:rPr>
              <a:t>Scholarship essay</a:t>
            </a:r>
          </a:p>
          <a:p>
            <a:pPr lvl="1">
              <a:spcAft>
                <a:spcPts val="600"/>
              </a:spcAft>
            </a:pPr>
            <a:r>
              <a:rPr lang="en-US" dirty="0" smtClean="0">
                <a:latin typeface="Arial"/>
                <a:cs typeface="Arial"/>
              </a:rPr>
              <a:t>Computer literacy </a:t>
            </a:r>
          </a:p>
          <a:p>
            <a:pPr>
              <a:spcAft>
                <a:spcPts val="600"/>
              </a:spcAft>
            </a:pPr>
            <a:r>
              <a:rPr lang="en-US" dirty="0" smtClean="0">
                <a:latin typeface="Arial"/>
                <a:cs typeface="Arial"/>
              </a:rPr>
              <a:t>Thematic and contextualization (Course Pairings)</a:t>
            </a:r>
          </a:p>
          <a:p>
            <a:pPr lvl="1">
              <a:spcAft>
                <a:spcPts val="600"/>
              </a:spcAft>
            </a:pPr>
            <a:r>
              <a:rPr lang="en-US" dirty="0" smtClean="0">
                <a:latin typeface="Arial"/>
                <a:cs typeface="Arial"/>
              </a:rPr>
              <a:t>Novels </a:t>
            </a:r>
          </a:p>
          <a:p>
            <a:pPr lvl="1">
              <a:spcAft>
                <a:spcPts val="600"/>
              </a:spcAft>
            </a:pPr>
            <a:r>
              <a:rPr lang="en-US" dirty="0" smtClean="0">
                <a:latin typeface="Arial"/>
                <a:cs typeface="Arial"/>
              </a:rPr>
              <a:t>Vocabulary building </a:t>
            </a:r>
          </a:p>
          <a:p>
            <a:pPr lvl="1">
              <a:spcAft>
                <a:spcPts val="600"/>
              </a:spcAft>
            </a:pPr>
            <a:r>
              <a:rPr lang="en-US" dirty="0" smtClean="0">
                <a:latin typeface="Arial"/>
                <a:cs typeface="Arial"/>
              </a:rPr>
              <a:t>group activities</a:t>
            </a:r>
          </a:p>
          <a:p>
            <a:pPr lvl="1">
              <a:spcAft>
                <a:spcPts val="600"/>
              </a:spcAft>
            </a:pPr>
            <a:r>
              <a:rPr lang="en-US" dirty="0" smtClean="0">
                <a:latin typeface="Arial"/>
                <a:cs typeface="Arial"/>
              </a:rPr>
              <a:t>Essays</a:t>
            </a:r>
          </a:p>
          <a:p>
            <a:pPr lvl="1">
              <a:spcAft>
                <a:spcPts val="600"/>
              </a:spcAft>
            </a:pPr>
            <a:r>
              <a:rPr lang="en-US" dirty="0" smtClean="0">
                <a:latin typeface="Arial"/>
                <a:cs typeface="Arial"/>
              </a:rPr>
              <a:t>Digital Storytelling</a:t>
            </a:r>
          </a:p>
          <a:p>
            <a:pPr lvl="1">
              <a:spcAft>
                <a:spcPts val="600"/>
              </a:spcAft>
            </a:pPr>
            <a:endParaRPr lang="en-US" dirty="0" smtClean="0">
              <a:latin typeface="Arial"/>
              <a:cs typeface="Arial"/>
            </a:endParaRPr>
          </a:p>
          <a:p>
            <a:pPr lvl="1">
              <a:spcAft>
                <a:spcPts val="600"/>
              </a:spcAft>
              <a:buNone/>
            </a:pPr>
            <a:endParaRPr lang="en-US" dirty="0" smtClean="0">
              <a:latin typeface="Arial"/>
              <a:cs typeface="Arial"/>
            </a:endParaRPr>
          </a:p>
          <a:p>
            <a:pPr>
              <a:buNone/>
            </a:pPr>
            <a:endParaRPr lang="en-US" dirty="0"/>
          </a:p>
        </p:txBody>
      </p:sp>
      <p:sp>
        <p:nvSpPr>
          <p:cNvPr id="2" name="Title 1"/>
          <p:cNvSpPr>
            <a:spLocks noGrp="1"/>
          </p:cNvSpPr>
          <p:nvPr>
            <p:ph type="title"/>
          </p:nvPr>
        </p:nvSpPr>
        <p:spPr>
          <a:xfrm>
            <a:off x="457200" y="274638"/>
            <a:ext cx="8229600" cy="1249362"/>
          </a:xfrm>
        </p:spPr>
        <p:txBody>
          <a:bodyPr>
            <a:normAutofit fontScale="90000"/>
          </a:bodyPr>
          <a:lstStyle/>
          <a:p>
            <a:pPr algn="ctr"/>
            <a:r>
              <a:rPr lang="en-US" sz="4400" dirty="0" smtClean="0">
                <a:solidFill>
                  <a:srgbClr val="004586"/>
                </a:solidFill>
                <a:effectLst/>
                <a:latin typeface="Franklin Gothic Heavy" pitchFamily="34" charset="0"/>
                <a:ea typeface="ＭＳ Ｐゴシック" charset="-128"/>
              </a:rPr>
              <a:t>Integrating REA/ENG</a:t>
            </a:r>
            <a:r>
              <a:rPr lang="en-US" dirty="0" smtClean="0"/>
              <a:t/>
            </a:r>
            <a:br>
              <a:rPr lang="en-US" dirty="0" smtClean="0"/>
            </a:br>
            <a:r>
              <a:rPr lang="en-US" sz="2000" dirty="0" smtClean="0">
                <a:effectLst/>
                <a:latin typeface="Franklin Gothic Heavy" pitchFamily="34" charset="0"/>
              </a:rPr>
              <a:t>Different models because there are various profiles- to accommodate the different combinations student need. </a:t>
            </a:r>
            <a:r>
              <a:rPr lang="en-US" sz="1800" dirty="0" smtClean="0">
                <a:effectLst/>
                <a:latin typeface="Franklin Gothic Heavy" pitchFamily="34" charset="0"/>
              </a:rPr>
              <a:t/>
            </a:r>
            <a:br>
              <a:rPr lang="en-US" sz="1800" dirty="0" smtClean="0">
                <a:effectLst/>
                <a:latin typeface="Franklin Gothic Heavy" pitchFamily="34" charset="0"/>
              </a:rPr>
            </a:br>
            <a:r>
              <a:rPr lang="en-US" sz="1800" dirty="0" smtClean="0">
                <a:effectLst/>
                <a:latin typeface="Franklin Gothic Heavy" pitchFamily="34" charset="0"/>
              </a:rPr>
              <a:t> </a:t>
            </a:r>
            <a:endParaRPr lang="en-US" sz="1800" dirty="0">
              <a:effectLst/>
              <a:latin typeface="Franklin Gothic Heavy"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2"/>
          <p:cNvSpPr>
            <a:spLocks noGrp="1"/>
          </p:cNvSpPr>
          <p:nvPr>
            <p:ph type="title"/>
          </p:nvPr>
        </p:nvSpPr>
        <p:spPr>
          <a:xfrm>
            <a:off x="457200" y="685800"/>
            <a:ext cx="8229600" cy="1143000"/>
          </a:xfrm>
        </p:spPr>
        <p:txBody>
          <a:bodyPr>
            <a:noAutofit/>
          </a:bodyPr>
          <a:lstStyle/>
          <a:p>
            <a:pPr algn="ctr" eaLnBrk="1" hangingPunct="1"/>
            <a:r>
              <a:rPr lang="en-US" sz="4400" dirty="0" smtClean="0">
                <a:solidFill>
                  <a:srgbClr val="004586"/>
                </a:solidFill>
                <a:latin typeface="Franklin Gothic Heavy" pitchFamily="34" charset="0"/>
              </a:rPr>
              <a:t>Where We Are at 36 Months</a:t>
            </a:r>
            <a:br>
              <a:rPr lang="en-US" sz="4400" dirty="0" smtClean="0">
                <a:solidFill>
                  <a:srgbClr val="004586"/>
                </a:solidFill>
                <a:latin typeface="Franklin Gothic Heavy" pitchFamily="34" charset="0"/>
              </a:rPr>
            </a:br>
            <a:r>
              <a:rPr lang="en-US" sz="4400" dirty="0" smtClean="0">
                <a:solidFill>
                  <a:srgbClr val="004586"/>
                </a:solidFill>
                <a:latin typeface="Franklin Gothic Heavy" pitchFamily="34" charset="0"/>
              </a:rPr>
              <a:t>in English</a:t>
            </a:r>
          </a:p>
        </p:txBody>
      </p:sp>
      <p:sp>
        <p:nvSpPr>
          <p:cNvPr id="4506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45058" name="Object 4"/>
          <p:cNvGraphicFramePr>
            <a:graphicFrameLocks/>
          </p:cNvGraphicFramePr>
          <p:nvPr/>
        </p:nvGraphicFramePr>
        <p:xfrm>
          <a:off x="368300" y="1873250"/>
          <a:ext cx="8305800" cy="4305300"/>
        </p:xfrm>
        <a:graphic>
          <a:graphicData uri="http://schemas.openxmlformats.org/presentationml/2006/ole">
            <p:oleObj spid="_x0000_s82951" name="Chart" r:id="rId4" imgW="8305494" imgH="4305142" progId="Excel.Sheet.8">
              <p:embed/>
            </p:oleObj>
          </a:graphicData>
        </a:graphic>
      </p:graphicFrame>
      <p:sp>
        <p:nvSpPr>
          <p:cNvPr id="2" name="TextBox 1"/>
          <p:cNvSpPr txBox="1"/>
          <p:nvPr/>
        </p:nvSpPr>
        <p:spPr>
          <a:xfrm>
            <a:off x="2286000" y="1704975"/>
            <a:ext cx="765175" cy="352425"/>
          </a:xfrm>
          <a:prstGeom prst="rect">
            <a:avLst/>
          </a:prstGeom>
          <a:noFill/>
        </p:spPr>
        <p:txBody>
          <a:bodyPr wrap="none">
            <a:spAutoFit/>
          </a:bodyPr>
          <a:lstStyle/>
          <a:p>
            <a:pPr>
              <a:buFont typeface="Times New Roman" charset="0"/>
              <a:buNone/>
              <a:defRPr/>
            </a:pPr>
            <a:r>
              <a:rPr lang="en-US" b="1" dirty="0">
                <a:latin typeface="+mj-lt"/>
                <a:ea typeface="+mn-ea"/>
                <a:cs typeface="Arial"/>
              </a:rPr>
              <a:t>88.3%</a:t>
            </a:r>
          </a:p>
        </p:txBody>
      </p:sp>
      <p:sp>
        <p:nvSpPr>
          <p:cNvPr id="45062" name="TextBox 4"/>
          <p:cNvSpPr txBox="1">
            <a:spLocks noChangeArrowheads="1"/>
          </p:cNvSpPr>
          <p:nvPr/>
        </p:nvSpPr>
        <p:spPr bwMode="auto">
          <a:xfrm>
            <a:off x="5410200" y="3276600"/>
            <a:ext cx="839788" cy="352425"/>
          </a:xfrm>
          <a:prstGeom prst="rect">
            <a:avLst/>
          </a:prstGeom>
          <a:noFill/>
          <a:ln w="9525">
            <a:noFill/>
            <a:miter lim="800000"/>
            <a:headEnd/>
            <a:tailEnd/>
          </a:ln>
        </p:spPr>
        <p:txBody>
          <a:bodyPr wrap="none">
            <a:spAutoFit/>
          </a:bodyPr>
          <a:lstStyle/>
          <a:p>
            <a:r>
              <a:rPr lang="en-US" b="1"/>
              <a:t>48.3%</a:t>
            </a:r>
          </a:p>
        </p:txBody>
      </p:sp>
      <p:sp>
        <p:nvSpPr>
          <p:cNvPr id="45063" name="TextBox 5"/>
          <p:cNvSpPr txBox="1">
            <a:spLocks noChangeArrowheads="1"/>
          </p:cNvSpPr>
          <p:nvPr/>
        </p:nvSpPr>
        <p:spPr bwMode="auto">
          <a:xfrm>
            <a:off x="762000" y="6181725"/>
            <a:ext cx="7696200" cy="295275"/>
          </a:xfrm>
          <a:prstGeom prst="rect">
            <a:avLst/>
          </a:prstGeom>
          <a:noFill/>
          <a:ln w="9525">
            <a:noFill/>
            <a:miter lim="800000"/>
            <a:headEnd/>
            <a:tailEnd/>
          </a:ln>
        </p:spPr>
        <p:txBody>
          <a:bodyPr>
            <a:spAutoFit/>
          </a:bodyPr>
          <a:lstStyle/>
          <a:p>
            <a:r>
              <a:rPr lang="en-US" sz="1400"/>
              <a:t>English 3 combines 3 courses in English and reading. English 4 combines 4 courses.</a:t>
            </a:r>
          </a:p>
        </p:txBody>
      </p:sp>
      <p:pic>
        <p:nvPicPr>
          <p:cNvPr id="8" name="Picture 1" descr="http://insideccd/attachment/834550700000/3816/CCDh_2C_email.jpg"/>
          <p:cNvPicPr>
            <a:picLocks noChangeAspect="1" noChangeArrowheads="1"/>
          </p:cNvPicPr>
          <p:nvPr/>
        </p:nvPicPr>
        <p:blipFill>
          <a:blip r:embed="rId5"/>
          <a:srcRect/>
          <a:stretch>
            <a:fillRect/>
          </a:stretch>
        </p:blipFill>
        <p:spPr bwMode="auto">
          <a:xfrm>
            <a:off x="7315200" y="0"/>
            <a:ext cx="1683488"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057400"/>
            <a:ext cx="8229600" cy="4525963"/>
          </a:xfrm>
        </p:spPr>
        <p:txBody>
          <a:bodyPr/>
          <a:lstStyle/>
          <a:p>
            <a:r>
              <a:rPr lang="en-US" dirty="0" smtClean="0"/>
              <a:t>Working with college level classes</a:t>
            </a:r>
          </a:p>
          <a:p>
            <a:r>
              <a:rPr lang="en-US" dirty="0" smtClean="0"/>
              <a:t>Faculty buy-in and training</a:t>
            </a:r>
          </a:p>
          <a:p>
            <a:r>
              <a:rPr lang="en-US" dirty="0" smtClean="0"/>
              <a:t>Hiring faculty</a:t>
            </a:r>
          </a:p>
          <a:p>
            <a:r>
              <a:rPr lang="en-US" dirty="0" smtClean="0"/>
              <a:t>Nurturing the culture shift necessary for developing new academic pairings</a:t>
            </a:r>
          </a:p>
          <a:p>
            <a:r>
              <a:rPr lang="en-US" dirty="0" smtClean="0"/>
              <a:t>Scheduling</a:t>
            </a:r>
            <a:endParaRPr lang="en-US" dirty="0"/>
          </a:p>
        </p:txBody>
      </p:sp>
      <p:sp>
        <p:nvSpPr>
          <p:cNvPr id="2" name="Title 1"/>
          <p:cNvSpPr>
            <a:spLocks noGrp="1"/>
          </p:cNvSpPr>
          <p:nvPr>
            <p:ph type="title"/>
          </p:nvPr>
        </p:nvSpPr>
        <p:spPr>
          <a:xfrm>
            <a:off x="533400" y="228600"/>
            <a:ext cx="8229600" cy="1524000"/>
          </a:xfrm>
        </p:spPr>
        <p:txBody>
          <a:bodyPr>
            <a:noAutofit/>
          </a:bodyPr>
          <a:lstStyle/>
          <a:p>
            <a:r>
              <a:rPr lang="en-US" sz="3600" dirty="0" smtClean="0">
                <a:solidFill>
                  <a:srgbClr val="004586"/>
                </a:solidFill>
                <a:effectLst/>
                <a:latin typeface="Franklin Gothic Heavy" pitchFamily="34" charset="0"/>
                <a:ea typeface="ＭＳ Ｐゴシック" charset="-128"/>
              </a:rPr>
              <a:t>Vision:  Next Steps and Challenges to overcome as we move forward and into full scale</a:t>
            </a:r>
            <a:r>
              <a:rPr lang="en-US" sz="3600" dirty="0" smtClean="0"/>
              <a:t> </a:t>
            </a:r>
            <a:endParaRPr lang="en-US" sz="3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381000" y="1600200"/>
            <a:ext cx="8229600" cy="4525963"/>
          </a:xfrm>
        </p:spPr>
        <p:txBody>
          <a:bodyPr>
            <a:normAutofit fontScale="92500" lnSpcReduction="10000"/>
          </a:bodyPr>
          <a:lstStyle/>
          <a:p>
            <a:endParaRPr lang="en-US" sz="1600" b="1" dirty="0" smtClean="0">
              <a:cs typeface="Arial" pitchFamily="34" charset="0"/>
            </a:endParaRPr>
          </a:p>
          <a:p>
            <a:r>
              <a:rPr lang="en-US" sz="1600" b="1" dirty="0" smtClean="0">
                <a:cs typeface="Arial" pitchFamily="34" charset="0"/>
              </a:rPr>
              <a:t>Bragg, D., Baker, E.D., and </a:t>
            </a:r>
            <a:r>
              <a:rPr lang="en-US" sz="1600" b="1" dirty="0" err="1" smtClean="0">
                <a:cs typeface="Arial" pitchFamily="34" charset="0"/>
              </a:rPr>
              <a:t>Puryear</a:t>
            </a:r>
            <a:r>
              <a:rPr lang="en-US" sz="1600" b="1" dirty="0" smtClean="0">
                <a:cs typeface="Arial" pitchFamily="34" charset="0"/>
              </a:rPr>
              <a:t>, M., </a:t>
            </a:r>
            <a:r>
              <a:rPr lang="en-US" sz="1600" dirty="0" smtClean="0">
                <a:cs typeface="Arial" pitchFamily="34" charset="0"/>
              </a:rPr>
              <a:t>December 2010, Follow-up of Community College of Denver’s </a:t>
            </a:r>
            <a:r>
              <a:rPr lang="en-US" sz="1600" dirty="0" err="1" smtClean="0">
                <a:cs typeface="Arial" pitchFamily="34" charset="0"/>
              </a:rPr>
              <a:t>FastStart</a:t>
            </a:r>
            <a:r>
              <a:rPr lang="en-US" sz="1600" dirty="0" smtClean="0">
                <a:cs typeface="Arial" pitchFamily="34" charset="0"/>
              </a:rPr>
              <a:t> Program: University of Illinois, Champaign, Office of Community College  Research and Leadership</a:t>
            </a:r>
          </a:p>
          <a:p>
            <a:endParaRPr lang="en-US" sz="1600" dirty="0" smtClean="0">
              <a:cs typeface="Arial" pitchFamily="34" charset="0"/>
            </a:endParaRPr>
          </a:p>
          <a:p>
            <a:r>
              <a:rPr lang="en-US" sz="1600" dirty="0" smtClean="0">
                <a:cs typeface="Arial" pitchFamily="34" charset="0"/>
              </a:rPr>
              <a:t>Bragg, D., Scaling Up,  </a:t>
            </a:r>
            <a:r>
              <a:rPr lang="en-US" sz="1600" dirty="0" err="1" smtClean="0">
                <a:cs typeface="Arial" pitchFamily="34" charset="0"/>
              </a:rPr>
              <a:t>FastStart@CCD</a:t>
            </a:r>
            <a:r>
              <a:rPr lang="en-US" sz="1600" dirty="0" smtClean="0">
                <a:cs typeface="Arial" pitchFamily="34" charset="0"/>
              </a:rPr>
              <a:t>, Jobs for the Future, 2011</a:t>
            </a:r>
          </a:p>
          <a:p>
            <a:endParaRPr lang="en-US" sz="1600" dirty="0" smtClean="0">
              <a:cs typeface="Arial" pitchFamily="34" charset="0"/>
            </a:endParaRPr>
          </a:p>
          <a:p>
            <a:r>
              <a:rPr lang="en-US" sz="1600" b="1" dirty="0" err="1">
                <a:cs typeface="Arial" pitchFamily="34" charset="0"/>
              </a:rPr>
              <a:t>Corash</a:t>
            </a:r>
            <a:r>
              <a:rPr lang="en-US" sz="1600" b="1" dirty="0">
                <a:cs typeface="Arial" pitchFamily="34" charset="0"/>
              </a:rPr>
              <a:t>, K., Baker, E.D., </a:t>
            </a:r>
            <a:r>
              <a:rPr lang="en-US" sz="1600" dirty="0">
                <a:cs typeface="Arial" pitchFamily="34" charset="0"/>
              </a:rPr>
              <a:t>Calculating the Productivity of Innovation, January, 2009, retrieved from </a:t>
            </a:r>
            <a:r>
              <a:rPr lang="en-US" sz="1600" dirty="0" err="1">
                <a:cs typeface="Arial" pitchFamily="34" charset="0"/>
              </a:rPr>
              <a:t>cccs.edu</a:t>
            </a:r>
            <a:r>
              <a:rPr lang="en-US" sz="1600" dirty="0">
                <a:cs typeface="Arial" pitchFamily="34" charset="0"/>
              </a:rPr>
              <a:t>/Research/</a:t>
            </a:r>
            <a:r>
              <a:rPr lang="en-US" sz="1600" dirty="0" err="1">
                <a:cs typeface="Arial" pitchFamily="34" charset="0"/>
              </a:rPr>
              <a:t>costeffect.html</a:t>
            </a:r>
            <a:endParaRPr lang="en-US" sz="1600" dirty="0">
              <a:cs typeface="Arial" pitchFamily="34" charset="0"/>
            </a:endParaRPr>
          </a:p>
          <a:p>
            <a:endParaRPr lang="en-US" sz="1600" dirty="0" smtClean="0">
              <a:cs typeface="Arial" pitchFamily="34" charset="0"/>
            </a:endParaRPr>
          </a:p>
          <a:p>
            <a:r>
              <a:rPr lang="en-US" sz="1600" dirty="0" smtClean="0">
                <a:cs typeface="Arial" pitchFamily="34" charset="0"/>
              </a:rPr>
              <a:t>Developmental Math Committee of AMATYC, Newsletter, April, 2012</a:t>
            </a:r>
          </a:p>
          <a:p>
            <a:endParaRPr lang="en-US" sz="1600" dirty="0">
              <a:cs typeface="Arial" pitchFamily="34" charset="0"/>
            </a:endParaRPr>
          </a:p>
          <a:p>
            <a:r>
              <a:rPr lang="en-US" sz="1600" dirty="0" smtClean="0">
                <a:cs typeface="Arial" pitchFamily="34" charset="0"/>
              </a:rPr>
              <a:t>Edgecombe, N., </a:t>
            </a:r>
            <a:r>
              <a:rPr lang="en-US" sz="1600" dirty="0" err="1" smtClean="0">
                <a:cs typeface="Arial" pitchFamily="34" charset="0"/>
              </a:rPr>
              <a:t>Jaggers</a:t>
            </a:r>
            <a:r>
              <a:rPr lang="en-US" sz="1600" dirty="0" smtClean="0">
                <a:cs typeface="Arial" pitchFamily="34" charset="0"/>
              </a:rPr>
              <a:t>, S. and Baker, E.D., </a:t>
            </a:r>
            <a:r>
              <a:rPr lang="en-US" sz="1600" dirty="0" err="1" smtClean="0">
                <a:cs typeface="Arial" pitchFamily="34" charset="0"/>
              </a:rPr>
              <a:t>FastStart@CCD</a:t>
            </a:r>
            <a:r>
              <a:rPr lang="en-US" sz="1600" dirty="0" smtClean="0">
                <a:cs typeface="Arial" pitchFamily="34" charset="0"/>
              </a:rPr>
              <a:t>, Community College Research Center, NY, 2012</a:t>
            </a:r>
          </a:p>
          <a:p>
            <a:endParaRPr lang="en-US" sz="1600" dirty="0">
              <a:cs typeface="Arial" pitchFamily="34" charset="0"/>
            </a:endParaRPr>
          </a:p>
          <a:p>
            <a:r>
              <a:rPr lang="en-US" sz="1600" dirty="0" smtClean="0">
                <a:cs typeface="Arial" pitchFamily="34" charset="0"/>
              </a:rPr>
              <a:t> National Center for Post-Secondary Research 2012 conference on Developmental Education retrieved from</a:t>
            </a:r>
            <a:r>
              <a:rPr lang="en-US" sz="1600" dirty="0" smtClean="0">
                <a:latin typeface="Times New Roman" charset="0"/>
                <a:ea typeface="ＭＳ Ｐゴシック" charset="0"/>
                <a:cs typeface="ＭＳ Ｐゴシック" charset="0"/>
                <a:hlinkClick r:id="rId2"/>
              </a:rPr>
              <a:t> www.PostsecondaryResearch.org</a:t>
            </a:r>
            <a:endParaRPr lang="en-US" sz="1600" dirty="0">
              <a:latin typeface="Times New Roman" charset="0"/>
              <a:ea typeface="ＭＳ Ｐゴシック" charset="0"/>
              <a:cs typeface="ＭＳ Ｐゴシック" charset="0"/>
            </a:endParaRPr>
          </a:p>
          <a:p>
            <a:pPr marL="109728" indent="0">
              <a:buNone/>
            </a:pPr>
            <a:r>
              <a:rPr lang="en-US" sz="1600" dirty="0" smtClean="0">
                <a:cs typeface="Arial" pitchFamily="34" charset="0"/>
              </a:rPr>
              <a:t> </a:t>
            </a:r>
            <a:endParaRPr lang="en-US" sz="1600" dirty="0" smtClean="0"/>
          </a:p>
        </p:txBody>
      </p:sp>
      <p:sp>
        <p:nvSpPr>
          <p:cNvPr id="46082" name="Title 1"/>
          <p:cNvSpPr>
            <a:spLocks noGrp="1"/>
          </p:cNvSpPr>
          <p:nvPr>
            <p:ph type="title"/>
          </p:nvPr>
        </p:nvSpPr>
        <p:spPr/>
        <p:txBody>
          <a:bodyPr>
            <a:normAutofit fontScale="90000"/>
          </a:bodyPr>
          <a:lstStyle/>
          <a:p>
            <a:pPr algn="ctr" eaLnBrk="1" hangingPunct="1"/>
            <a:r>
              <a:rPr lang="en-US" sz="3600" dirty="0" smtClean="0">
                <a:solidFill>
                  <a:srgbClr val="004586"/>
                </a:solidFill>
              </a:rPr>
              <a:t>References </a:t>
            </a:r>
            <a:r>
              <a:rPr lang="en-US" sz="3600" dirty="0" smtClean="0"/>
              <a:t/>
            </a:r>
            <a:br>
              <a:rPr lang="en-US" sz="3600" dirty="0" smtClean="0"/>
            </a:br>
            <a:endParaRPr lang="en-US" sz="36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smtClean="0"/>
              <a:t>12/6/10</a:t>
            </a:r>
            <a:endParaRPr lang="en-US"/>
          </a:p>
        </p:txBody>
      </p:sp>
      <p:pic>
        <p:nvPicPr>
          <p:cNvPr id="7" name="Picture 6"/>
          <p:cNvPicPr>
            <a:picLocks noChangeAspect="1"/>
          </p:cNvPicPr>
          <p:nvPr/>
        </p:nvPicPr>
        <p:blipFill>
          <a:blip r:embed="rId2"/>
          <a:stretch>
            <a:fillRect/>
          </a:stretch>
        </p:blipFill>
        <p:spPr>
          <a:xfrm>
            <a:off x="1066800" y="228600"/>
            <a:ext cx="6858000" cy="64008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2"/>
          <p:cNvSpPr>
            <a:spLocks noGrp="1"/>
          </p:cNvSpPr>
          <p:nvPr>
            <p:ph idx="1"/>
          </p:nvPr>
        </p:nvSpPr>
        <p:spPr>
          <a:xfrm>
            <a:off x="457200" y="1646238"/>
            <a:ext cx="8229600" cy="4983162"/>
          </a:xfrm>
        </p:spPr>
        <p:txBody>
          <a:bodyPr/>
          <a:lstStyle/>
          <a:p>
            <a:pPr>
              <a:lnSpc>
                <a:spcPct val="82000"/>
              </a:lnSpc>
              <a:buNone/>
            </a:pPr>
            <a:r>
              <a:rPr lang="en-US" sz="1800" b="1" dirty="0" smtClean="0">
                <a:cs typeface="Arial" pitchFamily="34" charset="0"/>
              </a:rPr>
              <a:t>Lisa Silverstein</a:t>
            </a:r>
          </a:p>
          <a:p>
            <a:pPr>
              <a:lnSpc>
                <a:spcPct val="82000"/>
              </a:lnSpc>
              <a:buNone/>
            </a:pPr>
            <a:r>
              <a:rPr lang="en-US" sz="1800" b="1" dirty="0" smtClean="0">
                <a:cs typeface="Arial" pitchFamily="34" charset="0"/>
              </a:rPr>
              <a:t>	</a:t>
            </a:r>
            <a:r>
              <a:rPr lang="en-US" sz="1800" dirty="0" err="1" smtClean="0">
                <a:cs typeface="Arial" pitchFamily="34" charset="0"/>
              </a:rPr>
              <a:t>FastStart</a:t>
            </a:r>
            <a:r>
              <a:rPr lang="en-US" sz="1800" b="1" dirty="0" smtClean="0">
                <a:cs typeface="Arial" pitchFamily="34" charset="0"/>
              </a:rPr>
              <a:t> </a:t>
            </a:r>
            <a:r>
              <a:rPr lang="en-US" sz="1800" dirty="0" smtClean="0">
                <a:cs typeface="Arial" pitchFamily="34" charset="0"/>
              </a:rPr>
              <a:t>Coordinator</a:t>
            </a:r>
          </a:p>
          <a:p>
            <a:pPr>
              <a:lnSpc>
                <a:spcPct val="82000"/>
              </a:lnSpc>
              <a:buNone/>
            </a:pPr>
            <a:r>
              <a:rPr lang="en-US" sz="1800" dirty="0" smtClean="0">
                <a:cs typeface="Arial" pitchFamily="34" charset="0"/>
              </a:rPr>
              <a:t>	</a:t>
            </a:r>
            <a:r>
              <a:rPr lang="en-US" sz="1800" dirty="0" smtClean="0">
                <a:solidFill>
                  <a:srgbClr val="00664D"/>
                </a:solidFill>
                <a:cs typeface="Arial" pitchFamily="34" charset="0"/>
                <a:hlinkClick r:id="rId2"/>
              </a:rPr>
              <a:t>lisa.silverstein@ccd.edu</a:t>
            </a:r>
            <a:r>
              <a:rPr lang="en-US" sz="1800" dirty="0" smtClean="0">
                <a:cs typeface="Arial" pitchFamily="34" charset="0"/>
              </a:rPr>
              <a:t>	</a:t>
            </a:r>
          </a:p>
          <a:p>
            <a:pPr>
              <a:lnSpc>
                <a:spcPct val="82000"/>
              </a:lnSpc>
            </a:pPr>
            <a:endParaRPr lang="en-US" sz="1800" b="1" dirty="0" smtClean="0">
              <a:cs typeface="Arial" pitchFamily="34" charset="0"/>
            </a:endParaRPr>
          </a:p>
          <a:p>
            <a:pPr>
              <a:lnSpc>
                <a:spcPct val="82000"/>
              </a:lnSpc>
              <a:buNone/>
            </a:pPr>
            <a:r>
              <a:rPr lang="en-US" sz="1800" b="1" dirty="0" smtClean="0">
                <a:cs typeface="Arial" pitchFamily="34" charset="0"/>
              </a:rPr>
              <a:t>Linda Sue Hoops</a:t>
            </a:r>
          </a:p>
          <a:p>
            <a:pPr>
              <a:lnSpc>
                <a:spcPct val="82000"/>
              </a:lnSpc>
              <a:buNone/>
            </a:pPr>
            <a:r>
              <a:rPr lang="en-US" sz="1800" b="1" dirty="0" smtClean="0">
                <a:cs typeface="Arial" pitchFamily="34" charset="0"/>
              </a:rPr>
              <a:t>	</a:t>
            </a:r>
            <a:r>
              <a:rPr lang="en-US" sz="1800" dirty="0" smtClean="0">
                <a:cs typeface="Arial" pitchFamily="34" charset="0"/>
              </a:rPr>
              <a:t>Developmental Math Chair</a:t>
            </a:r>
          </a:p>
          <a:p>
            <a:pPr>
              <a:lnSpc>
                <a:spcPct val="82000"/>
              </a:lnSpc>
              <a:buNone/>
            </a:pPr>
            <a:r>
              <a:rPr lang="en-US" sz="1800" dirty="0" smtClean="0">
                <a:cs typeface="Arial" pitchFamily="34" charset="0"/>
              </a:rPr>
              <a:t>	</a:t>
            </a:r>
            <a:r>
              <a:rPr lang="en-US" sz="1800" dirty="0" smtClean="0">
                <a:solidFill>
                  <a:srgbClr val="00664D"/>
                </a:solidFill>
                <a:cs typeface="Arial" pitchFamily="34" charset="0"/>
                <a:hlinkClick r:id="rId3"/>
              </a:rPr>
              <a:t>linda.hoops@ccd.edu</a:t>
            </a:r>
            <a:r>
              <a:rPr lang="en-US" sz="1800" dirty="0" smtClean="0">
                <a:cs typeface="Arial" pitchFamily="34" charset="0"/>
              </a:rPr>
              <a:t>	</a:t>
            </a:r>
          </a:p>
          <a:p>
            <a:pPr>
              <a:lnSpc>
                <a:spcPct val="82000"/>
              </a:lnSpc>
            </a:pPr>
            <a:endParaRPr lang="en-US" sz="1800" b="1" dirty="0" smtClean="0">
              <a:cs typeface="Arial" pitchFamily="34" charset="0"/>
            </a:endParaRPr>
          </a:p>
          <a:p>
            <a:pPr>
              <a:lnSpc>
                <a:spcPct val="82000"/>
              </a:lnSpc>
              <a:buNone/>
            </a:pPr>
            <a:r>
              <a:rPr lang="en-US" sz="1800" b="1" dirty="0" smtClean="0">
                <a:cs typeface="Arial" pitchFamily="34" charset="0"/>
              </a:rPr>
              <a:t>Brian Dickson</a:t>
            </a:r>
          </a:p>
          <a:p>
            <a:pPr>
              <a:lnSpc>
                <a:spcPct val="82000"/>
              </a:lnSpc>
              <a:buNone/>
            </a:pPr>
            <a:r>
              <a:rPr lang="en-US" sz="1800" b="1" dirty="0" smtClean="0">
                <a:cs typeface="Arial" pitchFamily="34" charset="0"/>
              </a:rPr>
              <a:t>	</a:t>
            </a:r>
            <a:r>
              <a:rPr lang="en-US" sz="1800" dirty="0" smtClean="0">
                <a:cs typeface="Arial" pitchFamily="34" charset="0"/>
              </a:rPr>
              <a:t>Developmental English Chair</a:t>
            </a:r>
          </a:p>
          <a:p>
            <a:pPr>
              <a:lnSpc>
                <a:spcPct val="82000"/>
              </a:lnSpc>
              <a:buNone/>
            </a:pPr>
            <a:r>
              <a:rPr lang="en-US" sz="1800" dirty="0" smtClean="0">
                <a:cs typeface="Arial" pitchFamily="34" charset="0"/>
              </a:rPr>
              <a:t>	</a:t>
            </a:r>
            <a:r>
              <a:rPr lang="en-US" sz="1800" dirty="0" smtClean="0">
                <a:solidFill>
                  <a:srgbClr val="00664D"/>
                </a:solidFill>
                <a:cs typeface="Arial" pitchFamily="34" charset="0"/>
                <a:hlinkClick r:id="rId3"/>
              </a:rPr>
              <a:t>brian.dickson@ccd.edu</a:t>
            </a:r>
            <a:endParaRPr lang="en-US" sz="1800" dirty="0" smtClean="0">
              <a:solidFill>
                <a:srgbClr val="00664D"/>
              </a:solidFill>
              <a:cs typeface="Arial" pitchFamily="34" charset="0"/>
            </a:endParaRPr>
          </a:p>
          <a:p>
            <a:pPr>
              <a:lnSpc>
                <a:spcPct val="82000"/>
              </a:lnSpc>
              <a:buNone/>
            </a:pPr>
            <a:endParaRPr lang="en-US" sz="1800" dirty="0" smtClean="0">
              <a:solidFill>
                <a:srgbClr val="00664D"/>
              </a:solidFill>
              <a:cs typeface="Arial" pitchFamily="34" charset="0"/>
            </a:endParaRPr>
          </a:p>
          <a:p>
            <a:pPr>
              <a:lnSpc>
                <a:spcPct val="82000"/>
              </a:lnSpc>
              <a:buNone/>
            </a:pPr>
            <a:r>
              <a:rPr lang="en-US" sz="1800" b="1" dirty="0" smtClean="0">
                <a:cs typeface="Arial" pitchFamily="34" charset="0"/>
              </a:rPr>
              <a:t>Nancy Story</a:t>
            </a:r>
          </a:p>
          <a:p>
            <a:pPr>
              <a:lnSpc>
                <a:spcPct val="82000"/>
              </a:lnSpc>
              <a:buNone/>
            </a:pPr>
            <a:r>
              <a:rPr lang="en-US" sz="1800" b="1" dirty="0" smtClean="0">
                <a:cs typeface="Arial" pitchFamily="34" charset="0"/>
              </a:rPr>
              <a:t>	</a:t>
            </a:r>
            <a:r>
              <a:rPr lang="en-US" sz="1800" dirty="0" smtClean="0">
                <a:cs typeface="Arial" pitchFamily="34" charset="0"/>
              </a:rPr>
              <a:t>Dean- Center for Educational Advancement</a:t>
            </a:r>
          </a:p>
          <a:p>
            <a:pPr>
              <a:lnSpc>
                <a:spcPct val="82000"/>
              </a:lnSpc>
              <a:buNone/>
            </a:pPr>
            <a:r>
              <a:rPr lang="en-US" sz="1800" dirty="0" smtClean="0">
                <a:cs typeface="Arial" pitchFamily="34" charset="0"/>
              </a:rPr>
              <a:t>	</a:t>
            </a:r>
            <a:r>
              <a:rPr lang="en-US" sz="1800" dirty="0" smtClean="0">
                <a:solidFill>
                  <a:srgbClr val="00664D"/>
                </a:solidFill>
                <a:cs typeface="Arial" pitchFamily="34" charset="0"/>
                <a:hlinkClick r:id="rId3"/>
              </a:rPr>
              <a:t>nancy.story@ccd.edu</a:t>
            </a:r>
            <a:endParaRPr lang="en-US" sz="1800" dirty="0" smtClean="0">
              <a:cs typeface="Arial" pitchFamily="34" charset="0"/>
            </a:endParaRPr>
          </a:p>
          <a:p>
            <a:pPr>
              <a:lnSpc>
                <a:spcPct val="82000"/>
              </a:lnSpc>
              <a:buNone/>
            </a:pPr>
            <a:endParaRPr lang="en-US" sz="1800" dirty="0" smtClean="0">
              <a:cs typeface="Arial" pitchFamily="34" charset="0"/>
            </a:endParaRPr>
          </a:p>
          <a:p>
            <a:pPr>
              <a:lnSpc>
                <a:spcPct val="82000"/>
              </a:lnSpc>
            </a:pPr>
            <a:endParaRPr lang="en-US" sz="2200" dirty="0" smtClean="0">
              <a:cs typeface="Arial" pitchFamily="34" charset="0"/>
            </a:endParaRPr>
          </a:p>
          <a:p>
            <a:pPr>
              <a:lnSpc>
                <a:spcPct val="82000"/>
              </a:lnSpc>
            </a:pPr>
            <a:endParaRPr lang="en-US" sz="2200" dirty="0" smtClean="0"/>
          </a:p>
        </p:txBody>
      </p:sp>
      <p:sp>
        <p:nvSpPr>
          <p:cNvPr id="47106" name="Title 1"/>
          <p:cNvSpPr>
            <a:spLocks noGrp="1"/>
          </p:cNvSpPr>
          <p:nvPr>
            <p:ph type="title"/>
          </p:nvPr>
        </p:nvSpPr>
        <p:spPr/>
        <p:txBody>
          <a:bodyPr>
            <a:normAutofit fontScale="90000"/>
          </a:bodyPr>
          <a:lstStyle/>
          <a:p>
            <a:pPr algn="ctr" eaLnBrk="1" hangingPunct="1"/>
            <a:r>
              <a:rPr lang="en-US" sz="3600" smtClean="0">
                <a:solidFill>
                  <a:srgbClr val="004586"/>
                </a:solidFill>
              </a:rPr>
              <a:t>Contact Information</a:t>
            </a:r>
            <a:r>
              <a:rPr lang="en-US" sz="3600" smtClean="0"/>
              <a:t/>
            </a:r>
            <a:br>
              <a:rPr lang="en-US" sz="3600" smtClean="0"/>
            </a:br>
            <a:endParaRPr lang="en-US" sz="36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04800" y="990600"/>
            <a:ext cx="8229600" cy="960438"/>
          </a:xfrm>
        </p:spPr>
        <p:txBody>
          <a:bodyPr>
            <a:noAutofit/>
          </a:bodyPr>
          <a:lstStyle/>
          <a:p>
            <a:pPr algn="ctr"/>
            <a:r>
              <a:rPr lang="en-US" sz="4000" dirty="0" smtClean="0">
                <a:solidFill>
                  <a:schemeClr val="tx1"/>
                </a:solidFill>
                <a:effectLst/>
                <a:latin typeface="Franklin Gothic Heavy" pitchFamily="34" charset="0"/>
              </a:rPr>
              <a:t>Addressing Challenges Through a Holistic Approach</a:t>
            </a:r>
          </a:p>
        </p:txBody>
      </p:sp>
      <p:graphicFrame>
        <p:nvGraphicFramePr>
          <p:cNvPr id="4" name="Diagram 3"/>
          <p:cNvGraphicFramePr/>
          <p:nvPr/>
        </p:nvGraphicFramePr>
        <p:xfrm>
          <a:off x="1524000" y="2057400"/>
          <a:ext cx="6096000" cy="436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1" descr="http://insideccd/attachment/834550700000/3816/CCDh_2C_email.jpg"/>
          <p:cNvPicPr>
            <a:picLocks noChangeAspect="1" noChangeArrowheads="1"/>
          </p:cNvPicPr>
          <p:nvPr/>
        </p:nvPicPr>
        <p:blipFill>
          <a:blip r:embed="rId7"/>
          <a:srcRect/>
          <a:stretch>
            <a:fillRect/>
          </a:stretch>
        </p:blipFill>
        <p:spPr bwMode="auto">
          <a:xfrm>
            <a:off x="7315200" y="228600"/>
            <a:ext cx="1683488"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228600" y="1295400"/>
            <a:ext cx="8382000" cy="5257800"/>
          </a:xfrm>
        </p:spPr>
        <p:txBody>
          <a:bodyPr>
            <a:normAutofit fontScale="25000" lnSpcReduction="20000"/>
          </a:bodyPr>
          <a:lstStyle/>
          <a:p>
            <a:pPr indent="0" algn="ctr" eaLnBrk="1" hangingPunct="1">
              <a:lnSpc>
                <a:spcPct val="120000"/>
              </a:lnSpc>
              <a:buNone/>
            </a:pPr>
            <a:r>
              <a:rPr lang="en-US" sz="7400" dirty="0" smtClean="0">
                <a:solidFill>
                  <a:srgbClr val="004586"/>
                </a:solidFill>
                <a:latin typeface="Arial" pitchFamily="34" charset="0"/>
                <a:cs typeface="Arial" pitchFamily="34" charset="0"/>
              </a:rPr>
              <a:t>Students complete two to four semesters of developmental courses in one semester in either math or an English/reading combination</a:t>
            </a:r>
            <a:endParaRPr lang="en-US" sz="7400" dirty="0" smtClean="0">
              <a:solidFill>
                <a:srgbClr val="0070C0"/>
              </a:solidFill>
              <a:latin typeface="Arial" pitchFamily="34" charset="0"/>
              <a:cs typeface="Arial" pitchFamily="34" charset="0"/>
            </a:endParaRPr>
          </a:p>
          <a:p>
            <a:pPr indent="0" eaLnBrk="1" hangingPunct="1">
              <a:lnSpc>
                <a:spcPct val="120000"/>
              </a:lnSpc>
            </a:pPr>
            <a:r>
              <a:rPr lang="en-US" sz="7400" b="1" i="1" dirty="0" smtClean="0">
                <a:latin typeface="Arial" pitchFamily="34" charset="0"/>
                <a:cs typeface="Arial" pitchFamily="34" charset="0"/>
              </a:rPr>
              <a:t>Math: </a:t>
            </a:r>
          </a:p>
          <a:p>
            <a:pPr lvl="1" indent="0" eaLnBrk="1" hangingPunct="1">
              <a:lnSpc>
                <a:spcPct val="120000"/>
              </a:lnSpc>
              <a:buFont typeface="Arial" pitchFamily="34" charset="0"/>
              <a:buChar char="•"/>
            </a:pPr>
            <a:r>
              <a:rPr lang="en-US" sz="6400" dirty="0" smtClean="0">
                <a:latin typeface="Arial" pitchFamily="34" charset="0"/>
                <a:cs typeface="Arial" pitchFamily="34" charset="0"/>
              </a:rPr>
              <a:t>030/060 (currently revised as 045); </a:t>
            </a:r>
          </a:p>
          <a:p>
            <a:pPr lvl="1" indent="0" eaLnBrk="1" hangingPunct="1">
              <a:lnSpc>
                <a:spcPct val="120000"/>
              </a:lnSpc>
              <a:buFont typeface="Arial" pitchFamily="34" charset="0"/>
              <a:buChar char="•"/>
            </a:pPr>
            <a:r>
              <a:rPr lang="en-US" sz="6400" dirty="0" smtClean="0">
                <a:latin typeface="Arial" pitchFamily="34" charset="0"/>
                <a:cs typeface="Arial" pitchFamily="34" charset="0"/>
              </a:rPr>
              <a:t>060/090</a:t>
            </a:r>
          </a:p>
          <a:p>
            <a:pPr lvl="1" indent="0" eaLnBrk="1" hangingPunct="1">
              <a:lnSpc>
                <a:spcPct val="120000"/>
              </a:lnSpc>
              <a:buFont typeface="Arial" pitchFamily="34" charset="0"/>
              <a:buChar char="•"/>
            </a:pPr>
            <a:r>
              <a:rPr lang="en-US" sz="6400" dirty="0" smtClean="0">
                <a:latin typeface="Arial" pitchFamily="34" charset="0"/>
                <a:cs typeface="Arial" pitchFamily="34" charset="0"/>
              </a:rPr>
              <a:t> 090/099</a:t>
            </a:r>
          </a:p>
          <a:p>
            <a:pPr indent="0" eaLnBrk="1" hangingPunct="1">
              <a:lnSpc>
                <a:spcPct val="120000"/>
              </a:lnSpc>
            </a:pPr>
            <a:r>
              <a:rPr lang="en-US" sz="7400" b="1" i="1" dirty="0" smtClean="0">
                <a:latin typeface="Arial" pitchFamily="34" charset="0"/>
                <a:cs typeface="Arial" pitchFamily="34" charset="0"/>
              </a:rPr>
              <a:t>English/Reading</a:t>
            </a:r>
            <a:r>
              <a:rPr lang="en-US" sz="7400" dirty="0" smtClean="0">
                <a:latin typeface="Arial" pitchFamily="34" charset="0"/>
                <a:cs typeface="Arial" pitchFamily="34" charset="0"/>
              </a:rPr>
              <a:t>: </a:t>
            </a:r>
          </a:p>
          <a:p>
            <a:pPr lvl="1" indent="0" eaLnBrk="1" hangingPunct="1">
              <a:lnSpc>
                <a:spcPct val="120000"/>
              </a:lnSpc>
              <a:buFont typeface="Arial" pitchFamily="34" charset="0"/>
              <a:buChar char="•"/>
            </a:pPr>
            <a:r>
              <a:rPr lang="en-US" sz="6400" dirty="0" smtClean="0">
                <a:latin typeface="Arial" pitchFamily="34" charset="0"/>
                <a:cs typeface="Arial" pitchFamily="34" charset="0"/>
              </a:rPr>
              <a:t>ENG 060/090/ REA 060/090 (4 courses) </a:t>
            </a:r>
          </a:p>
          <a:p>
            <a:pPr lvl="1" indent="0" eaLnBrk="1" hangingPunct="1">
              <a:lnSpc>
                <a:spcPct val="120000"/>
              </a:lnSpc>
              <a:buFont typeface="Arial" pitchFamily="34" charset="0"/>
              <a:buChar char="•"/>
            </a:pPr>
            <a:r>
              <a:rPr lang="en-US" sz="6400" dirty="0" smtClean="0">
                <a:latin typeface="Arial" pitchFamily="34" charset="0"/>
                <a:cs typeface="Arial" pitchFamily="34" charset="0"/>
              </a:rPr>
              <a:t>ENG 060/090/REA 090, </a:t>
            </a:r>
          </a:p>
          <a:p>
            <a:pPr lvl="1" indent="0" eaLnBrk="1" hangingPunct="1">
              <a:lnSpc>
                <a:spcPct val="120000"/>
              </a:lnSpc>
              <a:buFont typeface="Arial" pitchFamily="34" charset="0"/>
              <a:buChar char="•"/>
            </a:pPr>
            <a:r>
              <a:rPr lang="en-US" sz="6400" dirty="0" smtClean="0">
                <a:latin typeface="Arial" pitchFamily="34" charset="0"/>
                <a:cs typeface="Arial" pitchFamily="34" charset="0"/>
              </a:rPr>
              <a:t>ENG 090/REA 090/ENG 121</a:t>
            </a:r>
          </a:p>
          <a:p>
            <a:pPr lvl="1" indent="0" eaLnBrk="1" hangingPunct="1">
              <a:lnSpc>
                <a:spcPct val="120000"/>
              </a:lnSpc>
              <a:buFont typeface="Arial" pitchFamily="34" charset="0"/>
              <a:buChar char="•"/>
            </a:pPr>
            <a:r>
              <a:rPr lang="en-US" sz="6400" dirty="0" smtClean="0">
                <a:latin typeface="Arial" pitchFamily="34" charset="0"/>
                <a:cs typeface="Arial" pitchFamily="34" charset="0"/>
              </a:rPr>
              <a:t>ESL 053 /ENG 090</a:t>
            </a:r>
          </a:p>
          <a:p>
            <a:pPr lvl="1" indent="0" eaLnBrk="1" hangingPunct="1">
              <a:lnSpc>
                <a:spcPct val="120000"/>
              </a:lnSpc>
              <a:buFont typeface="Arial" pitchFamily="34" charset="0"/>
              <a:buChar char="•"/>
            </a:pPr>
            <a:r>
              <a:rPr lang="en-US" sz="6400" dirty="0" smtClean="0">
                <a:latin typeface="Arial" pitchFamily="34" charset="0"/>
                <a:cs typeface="Arial" pitchFamily="34" charset="0"/>
              </a:rPr>
              <a:t>REA 060/090/ENG090 (ESL to Dev. Ed. exit combination)</a:t>
            </a:r>
          </a:p>
          <a:p>
            <a:pPr lvl="1" indent="0" eaLnBrk="1" hangingPunct="1">
              <a:lnSpc>
                <a:spcPct val="120000"/>
              </a:lnSpc>
              <a:buFont typeface="Arial" pitchFamily="34" charset="0"/>
              <a:buChar char="•"/>
            </a:pPr>
            <a:r>
              <a:rPr lang="en-US" sz="6400" dirty="0" smtClean="0">
                <a:latin typeface="Arial" pitchFamily="34" charset="0"/>
                <a:cs typeface="Arial" pitchFamily="34" charset="0"/>
              </a:rPr>
              <a:t>ENG 090/121</a:t>
            </a:r>
          </a:p>
          <a:p>
            <a:pPr lvl="1" indent="0" eaLnBrk="1" hangingPunct="1">
              <a:lnSpc>
                <a:spcPct val="120000"/>
              </a:lnSpc>
            </a:pPr>
            <a:endParaRPr lang="en-US" sz="6400" dirty="0" smtClean="0">
              <a:latin typeface="Arial" pitchFamily="34" charset="0"/>
              <a:cs typeface="Arial" pitchFamily="34" charset="0"/>
            </a:endParaRPr>
          </a:p>
          <a:p>
            <a:pPr indent="0" eaLnBrk="1" hangingPunct="1">
              <a:lnSpc>
                <a:spcPct val="120000"/>
              </a:lnSpc>
            </a:pPr>
            <a:r>
              <a:rPr lang="en-US" sz="6400" dirty="0" smtClean="0">
                <a:latin typeface="Arial" pitchFamily="34" charset="0"/>
                <a:cs typeface="Arial" pitchFamily="34" charset="0"/>
              </a:rPr>
              <a:t>English and Reading 090 pairings with various college level courses.  </a:t>
            </a:r>
          </a:p>
          <a:p>
            <a:pPr lvl="1" indent="0" eaLnBrk="1" hangingPunct="1">
              <a:lnSpc>
                <a:spcPct val="120000"/>
              </a:lnSpc>
              <a:buFont typeface="Arial" pitchFamily="34" charset="0"/>
              <a:buChar char="•"/>
            </a:pPr>
            <a:r>
              <a:rPr lang="en-US" sz="6400" dirty="0" smtClean="0">
                <a:latin typeface="Arial" pitchFamily="34" charset="0"/>
                <a:cs typeface="Arial" pitchFamily="34" charset="0"/>
              </a:rPr>
              <a:t>ENG 090/121</a:t>
            </a:r>
          </a:p>
          <a:p>
            <a:pPr lvl="1" indent="0" eaLnBrk="1" hangingPunct="1">
              <a:lnSpc>
                <a:spcPct val="120000"/>
              </a:lnSpc>
              <a:buFont typeface="Arial" pitchFamily="34" charset="0"/>
              <a:buChar char="•"/>
            </a:pPr>
            <a:r>
              <a:rPr lang="en-US" sz="6400" dirty="0" smtClean="0">
                <a:latin typeface="Arial" pitchFamily="34" charset="0"/>
                <a:cs typeface="Arial" pitchFamily="34" charset="0"/>
              </a:rPr>
              <a:t>Team taught (Ex. ENG 090/POS 111, REA 090/COM 125)</a:t>
            </a:r>
          </a:p>
          <a:p>
            <a:pPr indent="0" eaLnBrk="1" hangingPunct="1">
              <a:lnSpc>
                <a:spcPct val="82000"/>
              </a:lnSpc>
            </a:pPr>
            <a:endParaRPr lang="en-US" sz="2700" dirty="0" smtClean="0">
              <a:cs typeface="Arial" pitchFamily="34" charset="0"/>
            </a:endParaRPr>
          </a:p>
          <a:p>
            <a:pPr indent="0" eaLnBrk="1" hangingPunct="1">
              <a:lnSpc>
                <a:spcPct val="82000"/>
              </a:lnSpc>
            </a:pPr>
            <a:endParaRPr lang="en-US" sz="2700" dirty="0" smtClean="0">
              <a:cs typeface="Arial" pitchFamily="34" charset="0"/>
            </a:endParaRPr>
          </a:p>
          <a:p>
            <a:pPr indent="0" eaLnBrk="1" hangingPunct="1">
              <a:lnSpc>
                <a:spcPct val="82000"/>
              </a:lnSpc>
            </a:pPr>
            <a:endParaRPr lang="en-US" sz="2700" dirty="0" smtClean="0"/>
          </a:p>
          <a:p>
            <a:pPr indent="0" eaLnBrk="1" hangingPunct="1">
              <a:lnSpc>
                <a:spcPct val="82000"/>
              </a:lnSpc>
            </a:pPr>
            <a:r>
              <a:rPr lang="en-US" sz="2700" dirty="0" smtClean="0"/>
              <a:t>	</a:t>
            </a:r>
            <a:endParaRPr lang="en-US" sz="1500" dirty="0" smtClean="0">
              <a:cs typeface="Arial" pitchFamily="34" charset="0"/>
            </a:endParaRPr>
          </a:p>
        </p:txBody>
      </p:sp>
      <p:sp>
        <p:nvSpPr>
          <p:cNvPr id="30722" name="Title 1"/>
          <p:cNvSpPr>
            <a:spLocks noGrp="1"/>
          </p:cNvSpPr>
          <p:nvPr>
            <p:ph type="title"/>
          </p:nvPr>
        </p:nvSpPr>
        <p:spPr>
          <a:xfrm>
            <a:off x="457200" y="381000"/>
            <a:ext cx="8228013" cy="1143000"/>
          </a:xfrm>
        </p:spPr>
        <p:txBody>
          <a:bodyPr/>
          <a:lstStyle/>
          <a:p>
            <a:pPr algn="ctr" eaLnBrk="1" hangingPunct="1">
              <a:buFont typeface="Times New Roman" pitchFamily="1" charset="0"/>
              <a:buNone/>
              <a:defRPr/>
            </a:pPr>
            <a:r>
              <a:rPr lang="en-US" sz="4400" b="0" dirty="0" err="1" smtClean="0">
                <a:ln>
                  <a:solidFill>
                    <a:schemeClr val="tx1"/>
                  </a:solidFill>
                </a:ln>
                <a:solidFill>
                  <a:schemeClr val="tx1"/>
                </a:solidFill>
                <a:effectLst/>
                <a:latin typeface="Franklin Gothic Heavy" pitchFamily="34" charset="0"/>
              </a:rPr>
              <a:t>FastStart</a:t>
            </a:r>
            <a:r>
              <a:rPr lang="en-US" sz="4400" b="0" dirty="0" smtClean="0">
                <a:ln>
                  <a:solidFill>
                    <a:schemeClr val="tx1"/>
                  </a:solidFill>
                </a:ln>
                <a:solidFill>
                  <a:schemeClr val="tx1"/>
                </a:solidFill>
                <a:effectLst/>
                <a:latin typeface="Franklin Gothic Heavy" pitchFamily="34" charset="0"/>
              </a:rPr>
              <a:t> Structure</a:t>
            </a:r>
            <a:endParaRPr lang="en-US" sz="4400" b="0" dirty="0">
              <a:ln>
                <a:solidFill>
                  <a:schemeClr val="tx1"/>
                </a:solidFill>
              </a:ln>
              <a:solidFill>
                <a:schemeClr val="tx1"/>
              </a:solidFill>
              <a:effectLst/>
              <a:latin typeface="Franklin Gothic Heavy" pitchFamily="34" charset="0"/>
            </a:endParaRPr>
          </a:p>
        </p:txBody>
      </p:sp>
      <p:pic>
        <p:nvPicPr>
          <p:cNvPr id="4" name="Picture 1" descr="http://insideccd/attachment/834550700000/3816/CCDh_2C_email.jpg"/>
          <p:cNvPicPr>
            <a:picLocks noChangeAspect="1" noChangeArrowheads="1"/>
          </p:cNvPicPr>
          <p:nvPr/>
        </p:nvPicPr>
        <p:blipFill>
          <a:blip r:embed="rId2"/>
          <a:srcRect/>
          <a:stretch>
            <a:fillRect/>
          </a:stretch>
        </p:blipFill>
        <p:spPr bwMode="auto">
          <a:xfrm>
            <a:off x="7162800" y="228600"/>
            <a:ext cx="1683488"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457200" y="2057400"/>
            <a:ext cx="8229600" cy="4525963"/>
          </a:xfrm>
        </p:spPr>
        <p:txBody>
          <a:bodyPr>
            <a:normAutofit/>
          </a:bodyPr>
          <a:lstStyle/>
          <a:p>
            <a:pPr>
              <a:buFont typeface="Arial" pitchFamily="34" charset="0"/>
              <a:buChar char="•"/>
            </a:pPr>
            <a:r>
              <a:rPr lang="en-US" sz="3200" dirty="0" smtClean="0">
                <a:latin typeface="Arial" pitchFamily="34" charset="0"/>
                <a:cs typeface="Arial" pitchFamily="34" charset="0"/>
              </a:rPr>
              <a:t>Acceleration PROMOTES INTERACTIVE TEACHING</a:t>
            </a:r>
          </a:p>
          <a:p>
            <a:pPr>
              <a:buFont typeface="Arial" pitchFamily="34" charset="0"/>
              <a:buChar char="•"/>
            </a:pPr>
            <a:r>
              <a:rPr lang="en-US" sz="3200" dirty="0" smtClean="0">
                <a:latin typeface="Arial" pitchFamily="34" charset="0"/>
                <a:cs typeface="Arial" pitchFamily="34" charset="0"/>
              </a:rPr>
              <a:t>Acceleration PROMOTES STUDENT ENGAGEMENT</a:t>
            </a:r>
          </a:p>
          <a:p>
            <a:pPr>
              <a:buFont typeface="Arial" pitchFamily="34" charset="0"/>
              <a:buChar char="•"/>
            </a:pPr>
            <a:r>
              <a:rPr lang="en-US" sz="3200" dirty="0" smtClean="0">
                <a:latin typeface="Arial" pitchFamily="34" charset="0"/>
                <a:cs typeface="Arial" pitchFamily="34" charset="0"/>
              </a:rPr>
              <a:t>Acceleration DECREASES THE LOSS POINTS IN THE DEVELOPMENTAL SEQUENCE</a:t>
            </a:r>
          </a:p>
        </p:txBody>
      </p:sp>
      <p:sp>
        <p:nvSpPr>
          <p:cNvPr id="33794" name="Title 1"/>
          <p:cNvSpPr>
            <a:spLocks noGrp="1"/>
          </p:cNvSpPr>
          <p:nvPr>
            <p:ph type="title"/>
          </p:nvPr>
        </p:nvSpPr>
        <p:spPr>
          <a:xfrm>
            <a:off x="457200" y="838200"/>
            <a:ext cx="8229600" cy="1143000"/>
          </a:xfrm>
        </p:spPr>
        <p:txBody>
          <a:bodyPr>
            <a:normAutofit fontScale="90000"/>
          </a:bodyPr>
          <a:lstStyle/>
          <a:p>
            <a:pPr algn="ctr"/>
            <a:r>
              <a:rPr lang="en-US" sz="4400" dirty="0" smtClean="0">
                <a:solidFill>
                  <a:srgbClr val="004586"/>
                </a:solidFill>
                <a:latin typeface="Franklin Gothic Heavy" pitchFamily="34" charset="0"/>
              </a:rPr>
              <a:t>STRUCTURE DRIVES RESULTS!</a:t>
            </a:r>
          </a:p>
        </p:txBody>
      </p:sp>
      <p:pic>
        <p:nvPicPr>
          <p:cNvPr id="5" name="Picture 1" descr="http://insideccd/attachment/834550700000/3816/CCDh_2C_email.jpg"/>
          <p:cNvPicPr>
            <a:picLocks noChangeAspect="1" noChangeArrowheads="1"/>
          </p:cNvPicPr>
          <p:nvPr/>
        </p:nvPicPr>
        <p:blipFill>
          <a:blip r:embed="rId2"/>
          <a:srcRect/>
          <a:stretch>
            <a:fillRect/>
          </a:stretch>
        </p:blipFill>
        <p:spPr bwMode="auto">
          <a:xfrm>
            <a:off x="7162800" y="228600"/>
            <a:ext cx="1683488"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t>“Breaking Through” and “Scaling Up”, Debra Bragg, Office of Community College Leadership and Innovation, University of Illinois, </a:t>
            </a:r>
            <a:r>
              <a:rPr lang="en-US" dirty="0" err="1" smtClean="0"/>
              <a:t>Champlin</a:t>
            </a:r>
            <a:r>
              <a:rPr lang="en-US" dirty="0" smtClean="0"/>
              <a:t>, funded by the Charles Stewart Mott and Bill and Melinda Gates Foundations, 2008, 2010, 2011.</a:t>
            </a:r>
          </a:p>
          <a:p>
            <a:pPr marL="109728" indent="0">
              <a:buNone/>
            </a:pPr>
            <a:endParaRPr lang="en-US" dirty="0"/>
          </a:p>
          <a:p>
            <a:pPr marL="109728" indent="0">
              <a:buNone/>
            </a:pPr>
            <a:r>
              <a:rPr lang="en-US" dirty="0" smtClean="0"/>
              <a:t>“</a:t>
            </a:r>
            <a:r>
              <a:rPr lang="en-US" dirty="0" err="1" smtClean="0"/>
              <a:t>FastStart@CCD</a:t>
            </a:r>
            <a:r>
              <a:rPr lang="en-US" dirty="0" smtClean="0"/>
              <a:t>”, Edgecombe, </a:t>
            </a:r>
            <a:r>
              <a:rPr lang="en-US" dirty="0" err="1" smtClean="0"/>
              <a:t>Jaggers</a:t>
            </a:r>
            <a:r>
              <a:rPr lang="en-US" dirty="0" smtClean="0"/>
              <a:t>, and Baker, Community College Research Center, funded by the Bill and Melinda Gates Foundation, October, 2012.</a:t>
            </a:r>
          </a:p>
          <a:p>
            <a:pPr marL="109728" indent="0">
              <a:buNone/>
            </a:pPr>
            <a:endParaRPr lang="en-US" dirty="0"/>
          </a:p>
          <a:p>
            <a:pPr marL="109728" indent="0">
              <a:buNone/>
            </a:pPr>
            <a:endParaRPr lang="en-US" dirty="0" smtClean="0"/>
          </a:p>
          <a:p>
            <a:endParaRPr lang="en-US" dirty="0"/>
          </a:p>
          <a:p>
            <a:endParaRPr lang="en-US" dirty="0" smtClean="0"/>
          </a:p>
          <a:p>
            <a:endParaRPr lang="en-US" dirty="0"/>
          </a:p>
          <a:p>
            <a:endParaRPr lang="en-US" dirty="0"/>
          </a:p>
        </p:txBody>
      </p:sp>
      <p:sp>
        <p:nvSpPr>
          <p:cNvPr id="3" name="Date Placeholder 2"/>
          <p:cNvSpPr>
            <a:spLocks noGrp="1"/>
          </p:cNvSpPr>
          <p:nvPr>
            <p:ph type="dt" sz="half" idx="10"/>
          </p:nvPr>
        </p:nvSpPr>
        <p:spPr/>
        <p:txBody>
          <a:bodyPr/>
          <a:lstStyle/>
          <a:p>
            <a:pPr>
              <a:defRPr/>
            </a:pPr>
            <a:r>
              <a:rPr lang="en-US" smtClean="0"/>
              <a:t>12/6/10</a:t>
            </a:r>
            <a:endParaRPr lang="en-US"/>
          </a:p>
        </p:txBody>
      </p:sp>
      <p:sp>
        <p:nvSpPr>
          <p:cNvPr id="4" name="Title 3"/>
          <p:cNvSpPr>
            <a:spLocks noGrp="1"/>
          </p:cNvSpPr>
          <p:nvPr>
            <p:ph type="title"/>
          </p:nvPr>
        </p:nvSpPr>
        <p:spPr>
          <a:xfrm>
            <a:off x="457200" y="152400"/>
            <a:ext cx="8229600" cy="1143000"/>
          </a:xfrm>
        </p:spPr>
        <p:txBody>
          <a:bodyPr>
            <a:normAutofit fontScale="90000"/>
          </a:bodyPr>
          <a:lstStyle/>
          <a:p>
            <a:pPr algn="ctr"/>
            <a:r>
              <a:rPr lang="en-US" b="0" dirty="0" smtClean="0"/>
              <a:t>What we Learn from External Evaluations</a:t>
            </a:r>
            <a:endParaRPr lang="en-US" b="0" dirty="0"/>
          </a:p>
        </p:txBody>
      </p:sp>
    </p:spTree>
    <p:extLst>
      <p:ext uri="{BB962C8B-B14F-4D97-AF65-F5344CB8AC3E}">
        <p14:creationId xmlns:p14="http://schemas.microsoft.com/office/powerpoint/2010/main" xmlns="" val="18702421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2"/>
          <p:cNvSpPr>
            <a:spLocks noGrp="1"/>
          </p:cNvSpPr>
          <p:nvPr>
            <p:ph type="title"/>
          </p:nvPr>
        </p:nvSpPr>
        <p:spPr>
          <a:xfrm>
            <a:off x="457200" y="685800"/>
            <a:ext cx="8229600" cy="1143000"/>
          </a:xfrm>
        </p:spPr>
        <p:txBody>
          <a:bodyPr>
            <a:noAutofit/>
          </a:bodyPr>
          <a:lstStyle/>
          <a:p>
            <a:pPr algn="ctr" eaLnBrk="1" hangingPunct="1"/>
            <a:r>
              <a:rPr lang="en-US" sz="4400" dirty="0" smtClean="0">
                <a:solidFill>
                  <a:srgbClr val="004586"/>
                </a:solidFill>
                <a:latin typeface="Franklin Gothic Heavy" pitchFamily="34" charset="0"/>
              </a:rPr>
              <a:t>Where We Are at 36 Months</a:t>
            </a:r>
            <a:br>
              <a:rPr lang="en-US" sz="4400" dirty="0" smtClean="0">
                <a:solidFill>
                  <a:srgbClr val="004586"/>
                </a:solidFill>
                <a:latin typeface="Franklin Gothic Heavy" pitchFamily="34" charset="0"/>
              </a:rPr>
            </a:br>
            <a:r>
              <a:rPr lang="en-US" sz="4400" dirty="0" smtClean="0">
                <a:solidFill>
                  <a:srgbClr val="004586"/>
                </a:solidFill>
                <a:latin typeface="Franklin Gothic Heavy" pitchFamily="34" charset="0"/>
              </a:rPr>
              <a:t>in English (OCCRL)</a:t>
            </a:r>
          </a:p>
        </p:txBody>
      </p:sp>
      <p:sp>
        <p:nvSpPr>
          <p:cNvPr id="4506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45058" name="Object 4"/>
          <p:cNvGraphicFramePr>
            <a:graphicFrameLocks/>
          </p:cNvGraphicFramePr>
          <p:nvPr/>
        </p:nvGraphicFramePr>
        <p:xfrm>
          <a:off x="368300" y="1873250"/>
          <a:ext cx="8305800" cy="4305300"/>
        </p:xfrm>
        <a:graphic>
          <a:graphicData uri="http://schemas.openxmlformats.org/presentationml/2006/ole">
            <p:oleObj spid="_x0000_s45063" name="Chart" r:id="rId4" imgW="8305494" imgH="4305142" progId="Excel.Sheet.8">
              <p:embed/>
            </p:oleObj>
          </a:graphicData>
        </a:graphic>
      </p:graphicFrame>
      <p:sp>
        <p:nvSpPr>
          <p:cNvPr id="2" name="TextBox 1"/>
          <p:cNvSpPr txBox="1"/>
          <p:nvPr/>
        </p:nvSpPr>
        <p:spPr>
          <a:xfrm>
            <a:off x="2286000" y="1704975"/>
            <a:ext cx="765175" cy="352425"/>
          </a:xfrm>
          <a:prstGeom prst="rect">
            <a:avLst/>
          </a:prstGeom>
          <a:noFill/>
        </p:spPr>
        <p:txBody>
          <a:bodyPr wrap="none">
            <a:spAutoFit/>
          </a:bodyPr>
          <a:lstStyle/>
          <a:p>
            <a:pPr>
              <a:buFont typeface="Times New Roman" charset="0"/>
              <a:buNone/>
              <a:defRPr/>
            </a:pPr>
            <a:r>
              <a:rPr lang="en-US" b="1" dirty="0">
                <a:latin typeface="+mj-lt"/>
                <a:ea typeface="+mn-ea"/>
                <a:cs typeface="Arial"/>
              </a:rPr>
              <a:t>88.3%</a:t>
            </a:r>
          </a:p>
        </p:txBody>
      </p:sp>
      <p:sp>
        <p:nvSpPr>
          <p:cNvPr id="45062" name="TextBox 4"/>
          <p:cNvSpPr txBox="1">
            <a:spLocks noChangeArrowheads="1"/>
          </p:cNvSpPr>
          <p:nvPr/>
        </p:nvSpPr>
        <p:spPr bwMode="auto">
          <a:xfrm>
            <a:off x="5410200" y="3276600"/>
            <a:ext cx="839788" cy="352425"/>
          </a:xfrm>
          <a:prstGeom prst="rect">
            <a:avLst/>
          </a:prstGeom>
          <a:noFill/>
          <a:ln w="9525">
            <a:noFill/>
            <a:miter lim="800000"/>
            <a:headEnd/>
            <a:tailEnd/>
          </a:ln>
        </p:spPr>
        <p:txBody>
          <a:bodyPr wrap="none">
            <a:spAutoFit/>
          </a:bodyPr>
          <a:lstStyle/>
          <a:p>
            <a:r>
              <a:rPr lang="en-US" b="1"/>
              <a:t>48.3%</a:t>
            </a:r>
          </a:p>
        </p:txBody>
      </p:sp>
      <p:sp>
        <p:nvSpPr>
          <p:cNvPr id="45063" name="TextBox 5"/>
          <p:cNvSpPr txBox="1">
            <a:spLocks noChangeArrowheads="1"/>
          </p:cNvSpPr>
          <p:nvPr/>
        </p:nvSpPr>
        <p:spPr bwMode="auto">
          <a:xfrm>
            <a:off x="762000" y="6181725"/>
            <a:ext cx="7696200" cy="295275"/>
          </a:xfrm>
          <a:prstGeom prst="rect">
            <a:avLst/>
          </a:prstGeom>
          <a:noFill/>
          <a:ln w="9525">
            <a:noFill/>
            <a:miter lim="800000"/>
            <a:headEnd/>
            <a:tailEnd/>
          </a:ln>
        </p:spPr>
        <p:txBody>
          <a:bodyPr>
            <a:spAutoFit/>
          </a:bodyPr>
          <a:lstStyle/>
          <a:p>
            <a:r>
              <a:rPr lang="en-US" sz="1400"/>
              <a:t>English 3 combines 3 courses in English and reading. English 4 combines 4 courses.</a:t>
            </a:r>
          </a:p>
        </p:txBody>
      </p:sp>
      <p:pic>
        <p:nvPicPr>
          <p:cNvPr id="8" name="Picture 1" descr="http://insideccd/attachment/834550700000/3816/CCDh_2C_email.jpg"/>
          <p:cNvPicPr>
            <a:picLocks noChangeAspect="1" noChangeArrowheads="1"/>
          </p:cNvPicPr>
          <p:nvPr/>
        </p:nvPicPr>
        <p:blipFill>
          <a:blip r:embed="rId5"/>
          <a:srcRect/>
          <a:stretch>
            <a:fillRect/>
          </a:stretch>
        </p:blipFill>
        <p:spPr bwMode="auto">
          <a:xfrm>
            <a:off x="7315200" y="0"/>
            <a:ext cx="1683488"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2"/>
          <p:cNvSpPr>
            <a:spLocks noGrp="1"/>
          </p:cNvSpPr>
          <p:nvPr>
            <p:ph type="title"/>
          </p:nvPr>
        </p:nvSpPr>
        <p:spPr>
          <a:xfrm>
            <a:off x="304800" y="685800"/>
            <a:ext cx="8229600" cy="1143000"/>
          </a:xfrm>
        </p:spPr>
        <p:txBody>
          <a:bodyPr>
            <a:noAutofit/>
          </a:bodyPr>
          <a:lstStyle/>
          <a:p>
            <a:pPr algn="ctr" eaLnBrk="1" hangingPunct="1"/>
            <a:r>
              <a:rPr lang="en-US" sz="4000" dirty="0" smtClean="0">
                <a:solidFill>
                  <a:srgbClr val="004586"/>
                </a:solidFill>
                <a:latin typeface="Franklin Gothic Heavy" pitchFamily="34" charset="0"/>
              </a:rPr>
              <a:t>Mathematics Success at 36 months</a:t>
            </a:r>
          </a:p>
        </p:txBody>
      </p:sp>
      <p:sp>
        <p:nvSpPr>
          <p:cNvPr id="4403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44034" name="Object 5"/>
          <p:cNvGraphicFramePr>
            <a:graphicFrameLocks/>
          </p:cNvGraphicFramePr>
          <p:nvPr/>
        </p:nvGraphicFramePr>
        <p:xfrm>
          <a:off x="838200" y="1828800"/>
          <a:ext cx="7312025" cy="4267200"/>
        </p:xfrm>
        <a:graphic>
          <a:graphicData uri="http://schemas.openxmlformats.org/presentationml/2006/ole">
            <p:oleObj spid="_x0000_s44039" name="Chart" r:id="rId4" imgW="8356292" imgH="4000353" progId="Excel.Sheet.8">
              <p:embed/>
            </p:oleObj>
          </a:graphicData>
        </a:graphic>
      </p:graphicFrame>
      <p:sp>
        <p:nvSpPr>
          <p:cNvPr id="44037" name="TextBox 5"/>
          <p:cNvSpPr txBox="1">
            <a:spLocks noChangeArrowheads="1"/>
          </p:cNvSpPr>
          <p:nvPr/>
        </p:nvSpPr>
        <p:spPr bwMode="auto">
          <a:xfrm>
            <a:off x="762000" y="6096000"/>
            <a:ext cx="7924800" cy="611188"/>
          </a:xfrm>
          <a:prstGeom prst="rect">
            <a:avLst/>
          </a:prstGeom>
          <a:noFill/>
          <a:ln w="9525">
            <a:noFill/>
            <a:miter lim="800000"/>
            <a:headEnd/>
            <a:tailEnd/>
          </a:ln>
        </p:spPr>
        <p:txBody>
          <a:bodyPr>
            <a:spAutoFit/>
          </a:bodyPr>
          <a:lstStyle/>
          <a:p>
            <a:r>
              <a:rPr lang="en-US" dirty="0"/>
              <a:t>Success in College Math at 36 Months is defined as completion of a certificate or degree, transfer to a 4-year institution or persistence.</a:t>
            </a:r>
          </a:p>
        </p:txBody>
      </p:sp>
      <p:sp>
        <p:nvSpPr>
          <p:cNvPr id="44038" name="TextBox 5"/>
          <p:cNvSpPr txBox="1">
            <a:spLocks noChangeArrowheads="1"/>
          </p:cNvSpPr>
          <p:nvPr/>
        </p:nvSpPr>
        <p:spPr bwMode="auto">
          <a:xfrm>
            <a:off x="6705600" y="4495800"/>
            <a:ext cx="1295400" cy="495300"/>
          </a:xfrm>
          <a:prstGeom prst="rect">
            <a:avLst/>
          </a:prstGeom>
          <a:noFill/>
          <a:ln w="9525">
            <a:noFill/>
            <a:miter lim="800000"/>
            <a:headEnd/>
            <a:tailEnd/>
          </a:ln>
        </p:spPr>
        <p:txBody>
          <a:bodyPr>
            <a:spAutoFit/>
          </a:bodyPr>
          <a:lstStyle/>
          <a:p>
            <a:r>
              <a:rPr lang="en-US" sz="1400"/>
              <a:t>Outcomes at 36 months</a:t>
            </a:r>
          </a:p>
        </p:txBody>
      </p:sp>
      <p:pic>
        <p:nvPicPr>
          <p:cNvPr id="7" name="Picture 1" descr="http://insideccd/attachment/834550700000/3816/CCDh_2C_email.jpg"/>
          <p:cNvPicPr>
            <a:picLocks noChangeAspect="1" noChangeArrowheads="1"/>
          </p:cNvPicPr>
          <p:nvPr/>
        </p:nvPicPr>
        <p:blipFill>
          <a:blip r:embed="rId5"/>
          <a:srcRect/>
          <a:stretch>
            <a:fillRect/>
          </a:stretch>
        </p:blipFill>
        <p:spPr bwMode="auto">
          <a:xfrm>
            <a:off x="7315200" y="0"/>
            <a:ext cx="1683488"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4970</TotalTime>
  <Words>1493</Words>
  <Application>Microsoft Office PowerPoint</Application>
  <PresentationFormat>On-screen Show (4:3)</PresentationFormat>
  <Paragraphs>281</Paragraphs>
  <Slides>30</Slides>
  <Notes>14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33" baseType="lpstr">
      <vt:lpstr>Concourse</vt:lpstr>
      <vt:lpstr>Chart</vt:lpstr>
      <vt:lpstr>Document</vt:lpstr>
      <vt:lpstr>       The CCD FASTSTART Program:  A HOLISTIC  APPROACH     </vt:lpstr>
      <vt:lpstr> FastStart Components</vt:lpstr>
      <vt:lpstr>Slide 3</vt:lpstr>
      <vt:lpstr>Addressing Challenges Through a Holistic Approach</vt:lpstr>
      <vt:lpstr>FastStart Structure</vt:lpstr>
      <vt:lpstr>STRUCTURE DRIVES RESULTS!</vt:lpstr>
      <vt:lpstr>What we Learn from External Evaluations</vt:lpstr>
      <vt:lpstr>Where We Are at 36 Months in English (OCCRL)</vt:lpstr>
      <vt:lpstr>Mathematics Success at 36 months</vt:lpstr>
      <vt:lpstr>CCRC Study</vt:lpstr>
      <vt:lpstr>Passed Top-Level Dev Ed (Math 90) with C (this term or earlier)</vt:lpstr>
      <vt:lpstr>Passed GK Math with C  (this term or earlier)</vt:lpstr>
      <vt:lpstr>Case Management</vt:lpstr>
      <vt:lpstr> </vt:lpstr>
      <vt:lpstr>Connecting with FastStart  Case Managers: Instructors</vt:lpstr>
      <vt:lpstr>Who are FastStart Faculty?</vt:lpstr>
      <vt:lpstr>A key component: Empowered Faculty through Creative Professional Development</vt:lpstr>
      <vt:lpstr>Slide 18</vt:lpstr>
      <vt:lpstr>Scaling Up</vt:lpstr>
      <vt:lpstr>Scaling Up  Programmatic Challenges</vt:lpstr>
      <vt:lpstr>Culture Shift</vt:lpstr>
      <vt:lpstr>CCD Fast Start– Methods (Edgecombe, Jaggars, Baker. 2012) </vt:lpstr>
      <vt:lpstr>    36 Month Outcomes: MAT 030/060 Compressed Course )</vt:lpstr>
      <vt:lpstr>    36 Month Outcomes: MAT 060/090 Compressed Course  (data from CRCC study, forthcoming)</vt:lpstr>
      <vt:lpstr>What We Learned from a Recent NCPR* Study of Four Models of Acceleration </vt:lpstr>
      <vt:lpstr>Integrating REA/ENG Different models because there are various profiles- to accommodate the different combinations student need.   </vt:lpstr>
      <vt:lpstr>Where We Are at 36 Months in English</vt:lpstr>
      <vt:lpstr>Vision:  Next Steps and Challenges to overcome as we move forward and into full scale </vt:lpstr>
      <vt:lpstr>References  </vt:lpstr>
      <vt:lpstr>Contact Information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Accelerating Academic Achievement for Low-Skilled Youth  FASTSTART@CCD and COLLEGE CONNECTION</dc:title>
  <dc:creator>Bragg, Debra D</dc:creator>
  <cp:lastModifiedBy>csacks</cp:lastModifiedBy>
  <cp:revision>115</cp:revision>
  <cp:lastPrinted>2010-12-06T21:29:42Z</cp:lastPrinted>
  <dcterms:created xsi:type="dcterms:W3CDTF">2012-09-07T02:39:35Z</dcterms:created>
  <dcterms:modified xsi:type="dcterms:W3CDTF">2012-09-07T18:21:50Z</dcterms:modified>
</cp:coreProperties>
</file>